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Dosis"/>
      <p:regular r:id="rId39"/>
      <p:bold r:id="rId40"/>
    </p:embeddedFont>
    <p:embeddedFont>
      <p:font typeface="Nunito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Montserrat ExtraBold"/>
      <p:bold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87F2FC-1693-4588-AB7D-8E23EFF33761}">
  <a:tblStyle styleId="{F887F2FC-1693-4588-AB7D-8E23EFF337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osis-bold.fntdata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44" Type="http://schemas.openxmlformats.org/officeDocument/2006/relationships/font" Target="fonts/Nunito-boldItalic.fntdata"/><Relationship Id="rId43" Type="http://schemas.openxmlformats.org/officeDocument/2006/relationships/font" Target="fonts/Nunito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Dosis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MontserratExtraBold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4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3.xml"/><Relationship Id="rId54" Type="http://schemas.openxmlformats.org/officeDocument/2006/relationships/font" Target="fonts/MontserratExtraBold-boldItalic.fntdata"/><Relationship Id="rId13" Type="http://schemas.openxmlformats.org/officeDocument/2006/relationships/slide" Target="slides/slide6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5.xml"/><Relationship Id="rId56" Type="http://schemas.openxmlformats.org/officeDocument/2006/relationships/font" Target="fonts/RobotoMono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661c2e58d_2_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2a661c2e58d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661c2e58d_2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2a661c2e58d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3d89c8eb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263d89c8eb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3d89c8ebe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263d89c8ebe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3d89c8ebe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63d89c8ebe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661c2e58d_2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a661c2e58d_2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3ee826239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263ee826239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3e875d25e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63e875d25e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3e875d25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263e875d25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48a28198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2648a28198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648a28198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648a28198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3e875d25e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3e875d25e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a0d95a978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a0d95a978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a0d95a978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aa0d95a978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a0d95a978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a0d95a978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aac520e3d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aac520e3d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3e875d25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63e875d25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505f841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6505f841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6505f841b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6505f841b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505f841b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505f841b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ac22d8e7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ac22d8e7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c22d8e72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c22d8e72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661c2e58d_2_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2a661c2e58d_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505f841b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6505f841b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a661c2e58d_2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2a661c2e58d_2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3e842f7b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263e842f7b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a0d95a97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a0d95a97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3e875d25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3e875d25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4a6753a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4a6753a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4a6753a6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4a6753a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661c2e58d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2a661c2e58d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4" y="744575"/>
            <a:ext cx="4191525" cy="1809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655650"/>
            <a:ext cx="4191525" cy="969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9350" y="445025"/>
            <a:ext cx="839317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700200" y="2150850"/>
            <a:ext cx="7743600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439350" y="445025"/>
            <a:ext cx="839317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2017425"/>
            <a:ext cx="3999825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832400" y="2162825"/>
            <a:ext cx="3999825" cy="2405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388100" y="526350"/>
            <a:ext cx="6367725" cy="4090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75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75" cy="1235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6925" cy="3695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hasCustomPrompt="1" type="title"/>
          </p:nvPr>
        </p:nvSpPr>
        <p:spPr>
          <a:xfrm>
            <a:off x="375300" y="1106125"/>
            <a:ext cx="8520525" cy="1963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311700" y="3152225"/>
            <a:ext cx="8520525" cy="13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181942" y="159973"/>
            <a:ext cx="7886700" cy="349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jurnal.dpr.go.id/index.php/aspirasi/index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05" name="Google Shape;105;p27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6838424" y="2408653"/>
            <a:ext cx="2281771" cy="2565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7"/>
          <p:cNvSpPr txBox="1"/>
          <p:nvPr/>
        </p:nvSpPr>
        <p:spPr>
          <a:xfrm>
            <a:off x="560400" y="902475"/>
            <a:ext cx="350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id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Group 1 - Explorer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7"/>
          <p:cNvSpPr txBox="1"/>
          <p:nvPr/>
        </p:nvSpPr>
        <p:spPr>
          <a:xfrm>
            <a:off x="970963" y="2856312"/>
            <a:ext cx="2298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d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7"/>
          <p:cNvCxnSpPr/>
          <p:nvPr/>
        </p:nvCxnSpPr>
        <p:spPr>
          <a:xfrm>
            <a:off x="1173496" y="2804922"/>
            <a:ext cx="1893300" cy="174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27"/>
          <p:cNvSpPr txBox="1"/>
          <p:nvPr/>
        </p:nvSpPr>
        <p:spPr>
          <a:xfrm>
            <a:off x="379352" y="3963536"/>
            <a:ext cx="2418750" cy="2076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875" y="1510800"/>
            <a:ext cx="1148544" cy="114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/>
        </p:nvSpPr>
        <p:spPr>
          <a:xfrm>
            <a:off x="682065" y="89581"/>
            <a:ext cx="5514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75" y="1564075"/>
            <a:ext cx="3287974" cy="24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848" y="1470925"/>
            <a:ext cx="3812175" cy="12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/>
        </p:nvSpPr>
        <p:spPr>
          <a:xfrm>
            <a:off x="682065" y="573557"/>
            <a:ext cx="5514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16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Handle Missing Value, Duplicated Data &amp; Outlier</a:t>
            </a:r>
            <a:endParaRPr b="1" i="0" sz="16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6"/>
          <p:cNvSpPr txBox="1"/>
          <p:nvPr/>
        </p:nvSpPr>
        <p:spPr>
          <a:xfrm>
            <a:off x="682069" y="1042375"/>
            <a:ext cx="24795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Handle Missing Value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6"/>
          <p:cNvSpPr txBox="1"/>
          <p:nvPr/>
        </p:nvSpPr>
        <p:spPr>
          <a:xfrm>
            <a:off x="4634376" y="1022250"/>
            <a:ext cx="3114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Handle Duplicated Data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4797276" y="2706875"/>
            <a:ext cx="3114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Handle Outlier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3717775" y="3887600"/>
            <a:ext cx="5381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Pada kasus ini, outlier kebanyakan terdapat pada kolom age, dimana distribusi dari umur nasabah masih tergolong wajar. Pada model ini outlier removal tidak dilakukan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 rotWithShape="1">
          <a:blip r:embed="rId5">
            <a:alphaModFix/>
          </a:blip>
          <a:srcRect b="0" l="0" r="61751" t="66284"/>
          <a:stretch/>
        </p:blipFill>
        <p:spPr>
          <a:xfrm>
            <a:off x="4572000" y="3093575"/>
            <a:ext cx="4396924" cy="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/>
        </p:nvSpPr>
        <p:spPr>
          <a:xfrm>
            <a:off x="909225" y="2044199"/>
            <a:ext cx="78999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d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Feature Extraction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d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Balance_Category</a:t>
            </a:r>
            <a:r>
              <a:rPr lang="id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 :		</a:t>
            </a:r>
            <a:r>
              <a:rPr b="1" lang="id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CreditScore_Range</a:t>
            </a:r>
            <a:r>
              <a:rPr lang="id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:		</a:t>
            </a:r>
            <a:r>
              <a:rPr b="1" lang="id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Tenure_Category</a:t>
            </a:r>
            <a:r>
              <a:rPr lang="id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:		</a:t>
            </a:r>
            <a:r>
              <a:rPr b="1" lang="id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Salary_Range</a:t>
            </a:r>
            <a:r>
              <a:rPr lang="id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:</a:t>
            </a: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	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Low = 0 - 97199		Poor = 349 - 584		Short Term = 0 - 3		Low = 0 - 51002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Medium = 97199 - 127644	Fair = 584 - 652		Medium Term = 3 - 5		Medium = 51002 - 100194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High = 127644 - 251000	Good = 652 - 718		Long Term = 5 - 10		High = 100194 - 149388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				Excellent = 718 - 850						Very High = 149388 - 200000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670715" y="100906"/>
            <a:ext cx="5514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3.2 </a:t>
            </a: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741265" y="510557"/>
            <a:ext cx="5514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16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Feature Selection &amp; </a:t>
            </a:r>
            <a:r>
              <a:rPr b="1" lang="id" sz="16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</a:t>
            </a:r>
            <a:endParaRPr b="1" i="0" sz="16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956650" y="1100826"/>
            <a:ext cx="7899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Feature Selection 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Menghapus kolom 'RowNumber', 'Surname', 'CustomerId' karena tidak penting terhadap target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956650" y="4063376"/>
            <a:ext cx="7899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Feature Tambahan 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Menambahkan kolom baru berupa TenureByAge dan CreditScoreGivenAge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/>
        </p:nvSpPr>
        <p:spPr>
          <a:xfrm>
            <a:off x="741275" y="897249"/>
            <a:ext cx="78999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Char char="●"/>
            </a:pPr>
            <a:r>
              <a:rPr b="1"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One Hot Encoding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Dilakukan pada kolom Geography menjadi tiga fitur yaitu France, Germany dan Spain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-32385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Char char="●"/>
            </a:pPr>
            <a:r>
              <a:rPr b="1"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Label Encoding 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Dilakukan pada Gender, Grup Age, Balance Category, CreditScoreRange,  dan Salary Range</a:t>
            </a:r>
            <a:r>
              <a:rPr b="1" lang="id" sz="13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	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670715" y="100906"/>
            <a:ext cx="5514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3.2 </a:t>
            </a: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8"/>
          <p:cNvSpPr txBox="1"/>
          <p:nvPr/>
        </p:nvSpPr>
        <p:spPr>
          <a:xfrm>
            <a:off x="741265" y="510557"/>
            <a:ext cx="5514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16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Feature Encoding</a:t>
            </a:r>
            <a:endParaRPr b="1" i="0" sz="16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 rotWithShape="1">
          <a:blip r:embed="rId3">
            <a:alphaModFix/>
          </a:blip>
          <a:srcRect b="13325" l="64631" r="4687" t="59323"/>
          <a:stretch/>
        </p:blipFill>
        <p:spPr>
          <a:xfrm>
            <a:off x="512675" y="2475925"/>
            <a:ext cx="3830726" cy="19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 rotWithShape="1">
          <a:blip r:embed="rId4">
            <a:alphaModFix/>
          </a:blip>
          <a:srcRect b="33890" l="13196" r="38800" t="31382"/>
          <a:stretch/>
        </p:blipFill>
        <p:spPr>
          <a:xfrm>
            <a:off x="4402400" y="2459975"/>
            <a:ext cx="4572504" cy="186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/>
        </p:nvSpPr>
        <p:spPr>
          <a:xfrm>
            <a:off x="670715" y="100906"/>
            <a:ext cx="5514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3.2 </a:t>
            </a: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9"/>
          <p:cNvSpPr txBox="1"/>
          <p:nvPr/>
        </p:nvSpPr>
        <p:spPr>
          <a:xfrm>
            <a:off x="741265" y="510557"/>
            <a:ext cx="5514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16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Feature Transformation &amp; </a:t>
            </a:r>
            <a:r>
              <a:rPr b="1" lang="id" sz="16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Handle Class Imbalance</a:t>
            </a:r>
            <a:endParaRPr b="1" i="0" sz="16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728050" y="872225"/>
            <a:ext cx="81438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Feature Transformation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Menggunakan Standardisasi karena distribusi data relatif normal dan standardisasi lebih robust terhadap outlier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Google Shape;230;p39"/>
          <p:cNvSpPr txBox="1"/>
          <p:nvPr/>
        </p:nvSpPr>
        <p:spPr>
          <a:xfrm>
            <a:off x="789125" y="1754824"/>
            <a:ext cx="78999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Handle</a:t>
            </a:r>
            <a:r>
              <a:rPr b="1"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 Class Imbalance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500">
                <a:solidFill>
                  <a:schemeClr val="dk1"/>
                </a:solidFill>
                <a:highlight>
                  <a:srgbClr val="FFFFFF"/>
                </a:highlight>
                <a:latin typeface="Dosis"/>
                <a:ea typeface="Dosis"/>
                <a:cs typeface="Dosis"/>
                <a:sym typeface="Dosis"/>
              </a:rPr>
              <a:t>Menggunakan Undersampling karena target prediksi category churn (value=1) lebih sedikit, jika mengunakan oversampling akan menyebabkan bias karena data sintesis yang tergenerate akan lebih banyak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1" name="Google Shape;231;p39"/>
          <p:cNvPicPr preferRelativeResize="0"/>
          <p:nvPr/>
        </p:nvPicPr>
        <p:blipFill rotWithShape="1">
          <a:blip r:embed="rId3">
            <a:alphaModFix/>
          </a:blip>
          <a:srcRect b="41664" l="9788" r="67393" t="46476"/>
          <a:stretch/>
        </p:blipFill>
        <p:spPr>
          <a:xfrm>
            <a:off x="789125" y="3026850"/>
            <a:ext cx="3159576" cy="9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 rotWithShape="1">
          <a:blip r:embed="rId4">
            <a:alphaModFix/>
          </a:blip>
          <a:srcRect b="30531" l="8478" r="67409" t="59875"/>
          <a:stretch/>
        </p:blipFill>
        <p:spPr>
          <a:xfrm>
            <a:off x="4572000" y="3026825"/>
            <a:ext cx="3848400" cy="86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/>
          <p:nvPr/>
        </p:nvSpPr>
        <p:spPr>
          <a:xfrm>
            <a:off x="4053675" y="3383700"/>
            <a:ext cx="4455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highlight>
                <a:srgbClr val="FF9900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/>
        </p:nvSpPr>
        <p:spPr>
          <a:xfrm>
            <a:off x="781302" y="135850"/>
            <a:ext cx="68673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4.1 Modelling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Pemilihan Metrik untuk Evaluasi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00" y="1289400"/>
            <a:ext cx="4561750" cy="32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 txBox="1"/>
          <p:nvPr/>
        </p:nvSpPr>
        <p:spPr>
          <a:xfrm>
            <a:off x="5250100" y="1612450"/>
            <a:ext cx="3267600" cy="27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Recall</a:t>
            </a:r>
            <a:endParaRPr sz="180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Apa alasannya ?</a:t>
            </a:r>
            <a:endParaRPr sz="180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/>
          <p:nvPr/>
        </p:nvSpPr>
        <p:spPr>
          <a:xfrm>
            <a:off x="6466800" y="862025"/>
            <a:ext cx="1147200" cy="5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AdaBoost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Classifier</a:t>
            </a:r>
            <a:endParaRPr/>
          </a:p>
        </p:txBody>
      </p:sp>
      <p:sp>
        <p:nvSpPr>
          <p:cNvPr id="246" name="Google Shape;246;p41"/>
          <p:cNvSpPr/>
          <p:nvPr/>
        </p:nvSpPr>
        <p:spPr>
          <a:xfrm>
            <a:off x="6665775" y="855100"/>
            <a:ext cx="287100" cy="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41"/>
          <p:cNvCxnSpPr>
            <a:stCxn id="248" idx="0"/>
            <a:endCxn id="246" idx="0"/>
          </p:cNvCxnSpPr>
          <p:nvPr/>
        </p:nvCxnSpPr>
        <p:spPr>
          <a:xfrm rot="-5400000">
            <a:off x="2801225" y="-964450"/>
            <a:ext cx="2188500" cy="5827500"/>
          </a:xfrm>
          <a:prstGeom prst="bentConnector3">
            <a:avLst>
              <a:gd fmla="val 107389" name="adj1"/>
            </a:avLst>
          </a:prstGeom>
          <a:noFill/>
          <a:ln cap="flat" cmpd="sng" w="9525">
            <a:solidFill>
              <a:srgbClr val="351C75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249" name="Google Shape;249;p41"/>
          <p:cNvCxnSpPr>
            <a:stCxn id="248" idx="3"/>
            <a:endCxn id="250" idx="1"/>
          </p:cNvCxnSpPr>
          <p:nvPr/>
        </p:nvCxnSpPr>
        <p:spPr>
          <a:xfrm flipH="1" rot="10800000">
            <a:off x="1496075" y="1588250"/>
            <a:ext cx="261600" cy="17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41"/>
          <p:cNvCxnSpPr>
            <a:stCxn id="248" idx="3"/>
            <a:endCxn id="252" idx="1"/>
          </p:cNvCxnSpPr>
          <p:nvPr/>
        </p:nvCxnSpPr>
        <p:spPr>
          <a:xfrm flipH="1" rot="10800000">
            <a:off x="1496075" y="2456450"/>
            <a:ext cx="261600" cy="8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41"/>
          <p:cNvCxnSpPr>
            <a:stCxn id="248" idx="3"/>
            <a:endCxn id="254" idx="1"/>
          </p:cNvCxnSpPr>
          <p:nvPr/>
        </p:nvCxnSpPr>
        <p:spPr>
          <a:xfrm flipH="1" rot="10800000">
            <a:off x="1496075" y="3299150"/>
            <a:ext cx="2616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41"/>
          <p:cNvCxnSpPr>
            <a:stCxn id="248" idx="3"/>
            <a:endCxn id="256" idx="1"/>
          </p:cNvCxnSpPr>
          <p:nvPr/>
        </p:nvCxnSpPr>
        <p:spPr>
          <a:xfrm>
            <a:off x="1496075" y="3307850"/>
            <a:ext cx="2616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41"/>
          <p:cNvCxnSpPr>
            <a:stCxn id="258" idx="3"/>
            <a:endCxn id="250" idx="1"/>
          </p:cNvCxnSpPr>
          <p:nvPr/>
        </p:nvCxnSpPr>
        <p:spPr>
          <a:xfrm flipH="1" rot="10800000">
            <a:off x="1470650" y="1587963"/>
            <a:ext cx="287100" cy="8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41"/>
          <p:cNvCxnSpPr>
            <a:stCxn id="258" idx="3"/>
            <a:endCxn id="252" idx="1"/>
          </p:cNvCxnSpPr>
          <p:nvPr/>
        </p:nvCxnSpPr>
        <p:spPr>
          <a:xfrm>
            <a:off x="1470650" y="2441763"/>
            <a:ext cx="2871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41"/>
          <p:cNvCxnSpPr>
            <a:stCxn id="258" idx="3"/>
            <a:endCxn id="254" idx="1"/>
          </p:cNvCxnSpPr>
          <p:nvPr/>
        </p:nvCxnSpPr>
        <p:spPr>
          <a:xfrm>
            <a:off x="1470650" y="2441763"/>
            <a:ext cx="287100" cy="8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41"/>
          <p:cNvCxnSpPr>
            <a:stCxn id="258" idx="3"/>
            <a:endCxn id="256" idx="1"/>
          </p:cNvCxnSpPr>
          <p:nvPr/>
        </p:nvCxnSpPr>
        <p:spPr>
          <a:xfrm>
            <a:off x="1470650" y="2441763"/>
            <a:ext cx="287100" cy="17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41"/>
          <p:cNvSpPr txBox="1"/>
          <p:nvPr/>
        </p:nvSpPr>
        <p:spPr>
          <a:xfrm>
            <a:off x="781302" y="135850"/>
            <a:ext cx="686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4.2 Modelling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- Modelling Experiments 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41"/>
          <p:cNvSpPr/>
          <p:nvPr/>
        </p:nvSpPr>
        <p:spPr>
          <a:xfrm>
            <a:off x="1757600" y="2192171"/>
            <a:ext cx="1147200" cy="5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sample</a:t>
            </a:r>
            <a:endParaRPr sz="900"/>
          </a:p>
        </p:txBody>
      </p:sp>
      <p:sp>
        <p:nvSpPr>
          <p:cNvPr id="254" name="Google Shape;254;p41"/>
          <p:cNvSpPr/>
          <p:nvPr/>
        </p:nvSpPr>
        <p:spPr>
          <a:xfrm>
            <a:off x="1757600" y="3034943"/>
            <a:ext cx="1147200" cy="5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smoteenn</a:t>
            </a:r>
            <a:endParaRPr/>
          </a:p>
        </p:txBody>
      </p:sp>
      <p:sp>
        <p:nvSpPr>
          <p:cNvPr id="256" name="Google Shape;256;p41"/>
          <p:cNvSpPr/>
          <p:nvPr/>
        </p:nvSpPr>
        <p:spPr>
          <a:xfrm>
            <a:off x="1757600" y="3877727"/>
            <a:ext cx="1147200" cy="5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smotetomek</a:t>
            </a:r>
            <a:endParaRPr/>
          </a:p>
        </p:txBody>
      </p:sp>
      <p:sp>
        <p:nvSpPr>
          <p:cNvPr id="258" name="Google Shape;258;p41"/>
          <p:cNvSpPr/>
          <p:nvPr/>
        </p:nvSpPr>
        <p:spPr>
          <a:xfrm>
            <a:off x="441950" y="2177463"/>
            <a:ext cx="1028700" cy="5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Montserrat"/>
                <a:ea typeface="Montserrat"/>
                <a:cs typeface="Montserrat"/>
                <a:sym typeface="Montserrat"/>
              </a:rPr>
              <a:t>normalisasi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41"/>
          <p:cNvSpPr/>
          <p:nvPr/>
        </p:nvSpPr>
        <p:spPr>
          <a:xfrm>
            <a:off x="467375" y="3043550"/>
            <a:ext cx="1028700" cy="5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standarisasi</a:t>
            </a:r>
            <a:endParaRPr/>
          </a:p>
        </p:txBody>
      </p:sp>
      <p:sp>
        <p:nvSpPr>
          <p:cNvPr id="250" name="Google Shape;250;p41"/>
          <p:cNvSpPr/>
          <p:nvPr/>
        </p:nvSpPr>
        <p:spPr>
          <a:xfrm>
            <a:off x="1757600" y="1323800"/>
            <a:ext cx="1147200" cy="5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smote</a:t>
            </a:r>
            <a:endParaRPr/>
          </a:p>
        </p:txBody>
      </p:sp>
      <p:sp>
        <p:nvSpPr>
          <p:cNvPr id="263" name="Google Shape;263;p41"/>
          <p:cNvSpPr/>
          <p:nvPr/>
        </p:nvSpPr>
        <p:spPr>
          <a:xfrm>
            <a:off x="3360163" y="1079925"/>
            <a:ext cx="1379400" cy="114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Gender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NumOfProducts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HasCrCard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IsActiveMember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EstimatedSalary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Geography_France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 Geography_Germany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 Geography_Spain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41"/>
          <p:cNvSpPr/>
          <p:nvPr/>
        </p:nvSpPr>
        <p:spPr>
          <a:xfrm>
            <a:off x="4744363" y="1079925"/>
            <a:ext cx="1147200" cy="114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  Age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Balance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  CreditScore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 Tenure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41"/>
          <p:cNvSpPr/>
          <p:nvPr/>
        </p:nvSpPr>
        <p:spPr>
          <a:xfrm>
            <a:off x="3360163" y="861825"/>
            <a:ext cx="2531400" cy="21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A. Feature asli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41"/>
          <p:cNvSpPr/>
          <p:nvPr/>
        </p:nvSpPr>
        <p:spPr>
          <a:xfrm>
            <a:off x="3360151" y="2306625"/>
            <a:ext cx="1089300" cy="124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asli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(1-8)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41"/>
          <p:cNvSpPr/>
          <p:nvPr/>
        </p:nvSpPr>
        <p:spPr>
          <a:xfrm>
            <a:off x="3360162" y="2306625"/>
            <a:ext cx="2531400" cy="21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B. Feature extraction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41"/>
          <p:cNvSpPr/>
          <p:nvPr/>
        </p:nvSpPr>
        <p:spPr>
          <a:xfrm>
            <a:off x="3360175" y="3634125"/>
            <a:ext cx="1089300" cy="124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asli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(1-12)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4449475" y="3634125"/>
            <a:ext cx="1442100" cy="124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 TenureByAge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CreditScoreGivenAge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41"/>
          <p:cNvSpPr/>
          <p:nvPr/>
        </p:nvSpPr>
        <p:spPr>
          <a:xfrm>
            <a:off x="3360175" y="3634125"/>
            <a:ext cx="2531400" cy="21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C. Feature tambahan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7614000" y="3898625"/>
            <a:ext cx="27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72" name="Google Shape;272;p41"/>
          <p:cNvSpPr/>
          <p:nvPr/>
        </p:nvSpPr>
        <p:spPr>
          <a:xfrm>
            <a:off x="4449476" y="2524725"/>
            <a:ext cx="1442100" cy="102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   Group_Age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Balance_Category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  CreditScore_Range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  Tenure_Category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  Salary_Range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4281238" y="2675175"/>
            <a:ext cx="27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100">
                <a:solidFill>
                  <a:schemeClr val="dk1"/>
                </a:solidFill>
              </a:rPr>
              <a:t>+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4281238" y="4002675"/>
            <a:ext cx="27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100">
                <a:solidFill>
                  <a:schemeClr val="dk1"/>
                </a:solidFill>
              </a:rPr>
              <a:t>+</a:t>
            </a:r>
            <a:endParaRPr b="1" sz="2100">
              <a:solidFill>
                <a:schemeClr val="dk1"/>
              </a:solidFill>
            </a:endParaRPr>
          </a:p>
        </p:txBody>
      </p:sp>
      <p:cxnSp>
        <p:nvCxnSpPr>
          <p:cNvPr id="275" name="Google Shape;275;p41"/>
          <p:cNvCxnSpPr>
            <a:stCxn id="250" idx="3"/>
            <a:endCxn id="263" idx="1"/>
          </p:cNvCxnSpPr>
          <p:nvPr/>
        </p:nvCxnSpPr>
        <p:spPr>
          <a:xfrm>
            <a:off x="2904800" y="1588100"/>
            <a:ext cx="455400" cy="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41"/>
          <p:cNvCxnSpPr>
            <a:stCxn id="250" idx="3"/>
            <a:endCxn id="266" idx="1"/>
          </p:cNvCxnSpPr>
          <p:nvPr/>
        </p:nvCxnSpPr>
        <p:spPr>
          <a:xfrm>
            <a:off x="2904800" y="1588100"/>
            <a:ext cx="455400" cy="13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41"/>
          <p:cNvCxnSpPr>
            <a:stCxn id="250" idx="3"/>
            <a:endCxn id="268" idx="1"/>
          </p:cNvCxnSpPr>
          <p:nvPr/>
        </p:nvCxnSpPr>
        <p:spPr>
          <a:xfrm>
            <a:off x="2904800" y="1588100"/>
            <a:ext cx="455400" cy="26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41"/>
          <p:cNvCxnSpPr>
            <a:stCxn id="252" idx="3"/>
            <a:endCxn id="263" idx="1"/>
          </p:cNvCxnSpPr>
          <p:nvPr/>
        </p:nvCxnSpPr>
        <p:spPr>
          <a:xfrm flipH="1" rot="10800000">
            <a:off x="2904800" y="1652171"/>
            <a:ext cx="455400" cy="8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41"/>
          <p:cNvCxnSpPr>
            <a:stCxn id="252" idx="3"/>
            <a:endCxn id="266" idx="1"/>
          </p:cNvCxnSpPr>
          <p:nvPr/>
        </p:nvCxnSpPr>
        <p:spPr>
          <a:xfrm>
            <a:off x="2904800" y="2456471"/>
            <a:ext cx="455400" cy="4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41"/>
          <p:cNvCxnSpPr>
            <a:stCxn id="252" idx="3"/>
            <a:endCxn id="268" idx="1"/>
          </p:cNvCxnSpPr>
          <p:nvPr/>
        </p:nvCxnSpPr>
        <p:spPr>
          <a:xfrm>
            <a:off x="2904800" y="2456471"/>
            <a:ext cx="455400" cy="18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41"/>
          <p:cNvCxnSpPr>
            <a:stCxn id="254" idx="3"/>
            <a:endCxn id="263" idx="1"/>
          </p:cNvCxnSpPr>
          <p:nvPr/>
        </p:nvCxnSpPr>
        <p:spPr>
          <a:xfrm flipH="1" rot="10800000">
            <a:off x="2904800" y="1651943"/>
            <a:ext cx="455400" cy="16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1"/>
          <p:cNvCxnSpPr>
            <a:stCxn id="254" idx="3"/>
            <a:endCxn id="266" idx="1"/>
          </p:cNvCxnSpPr>
          <p:nvPr/>
        </p:nvCxnSpPr>
        <p:spPr>
          <a:xfrm flipH="1" rot="10800000">
            <a:off x="2904800" y="2929043"/>
            <a:ext cx="455400" cy="3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41"/>
          <p:cNvCxnSpPr>
            <a:stCxn id="254" idx="3"/>
            <a:endCxn id="268" idx="1"/>
          </p:cNvCxnSpPr>
          <p:nvPr/>
        </p:nvCxnSpPr>
        <p:spPr>
          <a:xfrm>
            <a:off x="2904800" y="3299243"/>
            <a:ext cx="455400" cy="9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41"/>
          <p:cNvCxnSpPr>
            <a:stCxn id="256" idx="3"/>
            <a:endCxn id="263" idx="1"/>
          </p:cNvCxnSpPr>
          <p:nvPr/>
        </p:nvCxnSpPr>
        <p:spPr>
          <a:xfrm flipH="1" rot="10800000">
            <a:off x="2904800" y="1652027"/>
            <a:ext cx="455400" cy="24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41"/>
          <p:cNvCxnSpPr>
            <a:stCxn id="256" idx="3"/>
            <a:endCxn id="266" idx="1"/>
          </p:cNvCxnSpPr>
          <p:nvPr/>
        </p:nvCxnSpPr>
        <p:spPr>
          <a:xfrm flipH="1" rot="10800000">
            <a:off x="2904800" y="2929127"/>
            <a:ext cx="455400" cy="12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41"/>
          <p:cNvCxnSpPr>
            <a:stCxn id="256" idx="3"/>
            <a:endCxn id="268" idx="1"/>
          </p:cNvCxnSpPr>
          <p:nvPr/>
        </p:nvCxnSpPr>
        <p:spPr>
          <a:xfrm>
            <a:off x="2904800" y="4142027"/>
            <a:ext cx="455400" cy="1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41"/>
          <p:cNvSpPr/>
          <p:nvPr/>
        </p:nvSpPr>
        <p:spPr>
          <a:xfrm>
            <a:off x="6466800" y="1542096"/>
            <a:ext cx="1147200" cy="5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endParaRPr sz="900"/>
          </a:p>
        </p:txBody>
      </p:sp>
      <p:sp>
        <p:nvSpPr>
          <p:cNvPr id="288" name="Google Shape;288;p41"/>
          <p:cNvSpPr/>
          <p:nvPr/>
        </p:nvSpPr>
        <p:spPr>
          <a:xfrm>
            <a:off x="6466800" y="2222168"/>
            <a:ext cx="1147200" cy="5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XGBClassifier</a:t>
            </a:r>
            <a:endParaRPr/>
          </a:p>
        </p:txBody>
      </p:sp>
      <p:sp>
        <p:nvSpPr>
          <p:cNvPr id="289" name="Google Shape;289;p41"/>
          <p:cNvSpPr/>
          <p:nvPr/>
        </p:nvSpPr>
        <p:spPr>
          <a:xfrm>
            <a:off x="6466800" y="2902243"/>
            <a:ext cx="1147200" cy="5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GradientBoostingClassifier</a:t>
            </a:r>
            <a:endParaRPr/>
          </a:p>
        </p:txBody>
      </p:sp>
      <p:cxnSp>
        <p:nvCxnSpPr>
          <p:cNvPr id="290" name="Google Shape;290;p41"/>
          <p:cNvCxnSpPr>
            <a:stCxn id="264" idx="3"/>
            <a:endCxn id="245" idx="1"/>
          </p:cNvCxnSpPr>
          <p:nvPr/>
        </p:nvCxnSpPr>
        <p:spPr>
          <a:xfrm flipH="1" rot="10800000">
            <a:off x="5891563" y="1126425"/>
            <a:ext cx="5751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41"/>
          <p:cNvCxnSpPr>
            <a:stCxn id="272" idx="3"/>
            <a:endCxn id="245" idx="1"/>
          </p:cNvCxnSpPr>
          <p:nvPr/>
        </p:nvCxnSpPr>
        <p:spPr>
          <a:xfrm flipH="1" rot="10800000">
            <a:off x="5891576" y="1126275"/>
            <a:ext cx="575100" cy="19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41"/>
          <p:cNvCxnSpPr>
            <a:stCxn id="269" idx="3"/>
            <a:endCxn id="245" idx="1"/>
          </p:cNvCxnSpPr>
          <p:nvPr/>
        </p:nvCxnSpPr>
        <p:spPr>
          <a:xfrm flipH="1" rot="10800000">
            <a:off x="5891575" y="1126425"/>
            <a:ext cx="575100" cy="31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41"/>
          <p:cNvCxnSpPr>
            <a:stCxn id="264" idx="3"/>
            <a:endCxn id="287" idx="1"/>
          </p:cNvCxnSpPr>
          <p:nvPr/>
        </p:nvCxnSpPr>
        <p:spPr>
          <a:xfrm>
            <a:off x="5891563" y="1652025"/>
            <a:ext cx="575100" cy="1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41"/>
          <p:cNvCxnSpPr>
            <a:stCxn id="264" idx="3"/>
            <a:endCxn id="288" idx="1"/>
          </p:cNvCxnSpPr>
          <p:nvPr/>
        </p:nvCxnSpPr>
        <p:spPr>
          <a:xfrm>
            <a:off x="5891563" y="1652025"/>
            <a:ext cx="5751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41"/>
          <p:cNvCxnSpPr>
            <a:stCxn id="264" idx="3"/>
            <a:endCxn id="289" idx="1"/>
          </p:cNvCxnSpPr>
          <p:nvPr/>
        </p:nvCxnSpPr>
        <p:spPr>
          <a:xfrm>
            <a:off x="5891563" y="1652025"/>
            <a:ext cx="575100" cy="15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41"/>
          <p:cNvCxnSpPr>
            <a:stCxn id="272" idx="3"/>
            <a:endCxn id="287" idx="1"/>
          </p:cNvCxnSpPr>
          <p:nvPr/>
        </p:nvCxnSpPr>
        <p:spPr>
          <a:xfrm flipH="1" rot="10800000">
            <a:off x="5891576" y="1806375"/>
            <a:ext cx="5751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41"/>
          <p:cNvCxnSpPr>
            <a:stCxn id="272" idx="3"/>
            <a:endCxn id="288" idx="1"/>
          </p:cNvCxnSpPr>
          <p:nvPr/>
        </p:nvCxnSpPr>
        <p:spPr>
          <a:xfrm flipH="1" rot="10800000">
            <a:off x="5891576" y="2486475"/>
            <a:ext cx="575100" cy="5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41"/>
          <p:cNvCxnSpPr>
            <a:stCxn id="272" idx="3"/>
            <a:endCxn id="289" idx="1"/>
          </p:cNvCxnSpPr>
          <p:nvPr/>
        </p:nvCxnSpPr>
        <p:spPr>
          <a:xfrm>
            <a:off x="5891576" y="3038175"/>
            <a:ext cx="575100" cy="1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41"/>
          <p:cNvCxnSpPr>
            <a:stCxn id="269" idx="3"/>
            <a:endCxn id="287" idx="1"/>
          </p:cNvCxnSpPr>
          <p:nvPr/>
        </p:nvCxnSpPr>
        <p:spPr>
          <a:xfrm flipH="1" rot="10800000">
            <a:off x="5891575" y="1806525"/>
            <a:ext cx="575100" cy="24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41"/>
          <p:cNvCxnSpPr>
            <a:stCxn id="269" idx="3"/>
            <a:endCxn id="288" idx="1"/>
          </p:cNvCxnSpPr>
          <p:nvPr/>
        </p:nvCxnSpPr>
        <p:spPr>
          <a:xfrm flipH="1" rot="10800000">
            <a:off x="5891575" y="2486325"/>
            <a:ext cx="575100" cy="17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41"/>
          <p:cNvCxnSpPr>
            <a:stCxn id="269" idx="3"/>
            <a:endCxn id="289" idx="1"/>
          </p:cNvCxnSpPr>
          <p:nvPr/>
        </p:nvCxnSpPr>
        <p:spPr>
          <a:xfrm flipH="1" rot="10800000">
            <a:off x="5891575" y="3166425"/>
            <a:ext cx="575100" cy="10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41"/>
          <p:cNvSpPr/>
          <p:nvPr/>
        </p:nvSpPr>
        <p:spPr>
          <a:xfrm>
            <a:off x="6466800" y="3582318"/>
            <a:ext cx="1147200" cy="5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DecisionTreeClassifier</a:t>
            </a:r>
            <a:endParaRPr/>
          </a:p>
        </p:txBody>
      </p:sp>
      <p:sp>
        <p:nvSpPr>
          <p:cNvPr id="303" name="Google Shape;303;p41"/>
          <p:cNvSpPr txBox="1"/>
          <p:nvPr/>
        </p:nvSpPr>
        <p:spPr>
          <a:xfrm rot="-5399368">
            <a:off x="6186900" y="2317125"/>
            <a:ext cx="32628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(random_state=42, default)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4" name="Google Shape;304;p41"/>
          <p:cNvCxnSpPr>
            <a:stCxn id="303" idx="2"/>
          </p:cNvCxnSpPr>
          <p:nvPr/>
        </p:nvCxnSpPr>
        <p:spPr>
          <a:xfrm>
            <a:off x="7987650" y="2486475"/>
            <a:ext cx="436800" cy="1718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5" name="Google Shape;305;p41"/>
          <p:cNvSpPr/>
          <p:nvPr/>
        </p:nvSpPr>
        <p:spPr>
          <a:xfrm>
            <a:off x="6492600" y="4204875"/>
            <a:ext cx="2651400" cy="8574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 txBox="1"/>
          <p:nvPr/>
        </p:nvSpPr>
        <p:spPr>
          <a:xfrm>
            <a:off x="6695425" y="4212975"/>
            <a:ext cx="22413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Model Terbaik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df = standarisasi, smoteenn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fitur = C.Feature tambahan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(recall_test tertinggi) =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AdaBoostClassifier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-"/>
            </a:pPr>
            <a:r>
              <a:rPr lang="id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GradientBoostingClassifier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7" name="Google Shape;307;p41"/>
          <p:cNvCxnSpPr>
            <a:stCxn id="258" idx="0"/>
            <a:endCxn id="245" idx="0"/>
          </p:cNvCxnSpPr>
          <p:nvPr/>
        </p:nvCxnSpPr>
        <p:spPr>
          <a:xfrm rot="-5400000">
            <a:off x="3340550" y="-1522287"/>
            <a:ext cx="1315500" cy="6084000"/>
          </a:xfrm>
          <a:prstGeom prst="bentConnector3">
            <a:avLst>
              <a:gd fmla="val 118112" name="adj1"/>
            </a:avLst>
          </a:prstGeom>
          <a:noFill/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08" name="Google Shape;308;p41"/>
          <p:cNvCxnSpPr>
            <a:stCxn id="264" idx="3"/>
            <a:endCxn id="302" idx="1"/>
          </p:cNvCxnSpPr>
          <p:nvPr/>
        </p:nvCxnSpPr>
        <p:spPr>
          <a:xfrm>
            <a:off x="5891563" y="1652025"/>
            <a:ext cx="575100" cy="21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41"/>
          <p:cNvCxnSpPr>
            <a:stCxn id="272" idx="3"/>
            <a:endCxn id="302" idx="1"/>
          </p:cNvCxnSpPr>
          <p:nvPr/>
        </p:nvCxnSpPr>
        <p:spPr>
          <a:xfrm>
            <a:off x="5891576" y="3038175"/>
            <a:ext cx="5751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41"/>
          <p:cNvCxnSpPr>
            <a:stCxn id="269" idx="3"/>
            <a:endCxn id="302" idx="1"/>
          </p:cNvCxnSpPr>
          <p:nvPr/>
        </p:nvCxnSpPr>
        <p:spPr>
          <a:xfrm flipH="1" rot="10800000">
            <a:off x="5891575" y="3846525"/>
            <a:ext cx="5751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/>
        </p:nvSpPr>
        <p:spPr>
          <a:xfrm>
            <a:off x="576950" y="188500"/>
            <a:ext cx="7861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id" sz="2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4.3 Modelling - Modelling Hypertuning Parameter </a:t>
            </a:r>
            <a:endParaRPr b="1" sz="22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16" name="Google Shape;316;p42"/>
          <p:cNvGraphicFramePr/>
          <p:nvPr/>
        </p:nvGraphicFramePr>
        <p:xfrm>
          <a:off x="385700" y="1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{F887F2FC-1693-4588-AB7D-8E23EFF33761}</a:tableStyleId>
              </a:tblPr>
              <a:tblGrid>
                <a:gridCol w="1237175"/>
                <a:gridCol w="1222200"/>
              </a:tblGrid>
              <a:tr h="379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AdaBoostClassifier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(random_state=42,default)</a:t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</a:tr>
              <a:tr h="2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Parameter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Nilai (%)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train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90.4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18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test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82.4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7" name="Google Shape;317;p42"/>
          <p:cNvGraphicFramePr/>
          <p:nvPr/>
        </p:nvGraphicFramePr>
        <p:xfrm>
          <a:off x="2934950" y="1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{F887F2FC-1693-4588-AB7D-8E23EFF33761}</a:tableStyleId>
              </a:tblPr>
              <a:tblGrid>
                <a:gridCol w="1222825"/>
                <a:gridCol w="1308825"/>
              </a:tblGrid>
              <a:tr h="3439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GradientBoostingClassifier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(random_state=42,default)</a:t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</a:tr>
              <a:tr h="23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Parameter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Nilai (%)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train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93.6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3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test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81.4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8" name="Google Shape;318;p42"/>
          <p:cNvSpPr txBox="1"/>
          <p:nvPr/>
        </p:nvSpPr>
        <p:spPr>
          <a:xfrm>
            <a:off x="385700" y="746200"/>
            <a:ext cx="87582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parameter default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2"/>
          <p:cNvSpPr/>
          <p:nvPr/>
        </p:nvSpPr>
        <p:spPr>
          <a:xfrm>
            <a:off x="385700" y="2456425"/>
            <a:ext cx="5237700" cy="1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 rot="5400000">
            <a:off x="4614150" y="1600000"/>
            <a:ext cx="1861800" cy="1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 txBox="1"/>
          <p:nvPr/>
        </p:nvSpPr>
        <p:spPr>
          <a:xfrm>
            <a:off x="5466600" y="746200"/>
            <a:ext cx="3677400" cy="36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Hypertuning Parameter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2"/>
          <p:cNvSpPr/>
          <p:nvPr/>
        </p:nvSpPr>
        <p:spPr>
          <a:xfrm>
            <a:off x="5623500" y="1109875"/>
            <a:ext cx="35205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-"/>
            </a:pPr>
            <a:r>
              <a:rPr lang="id" sz="900">
                <a:latin typeface="Montserrat"/>
                <a:ea typeface="Montserrat"/>
                <a:cs typeface="Montserrat"/>
                <a:sym typeface="Montserrat"/>
              </a:rPr>
              <a:t>Manual Tuning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-"/>
            </a:pPr>
            <a:r>
              <a:rPr lang="id" sz="900">
                <a:latin typeface="Montserrat"/>
                <a:ea typeface="Montserrat"/>
                <a:cs typeface="Montserrat"/>
                <a:sym typeface="Montserrat"/>
              </a:rPr>
              <a:t>GridSearchCV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23" name="Google Shape;323;p42"/>
          <p:cNvGraphicFramePr/>
          <p:nvPr/>
        </p:nvGraphicFramePr>
        <p:xfrm>
          <a:off x="2968788" y="271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{F887F2FC-1693-4588-AB7D-8E23EFF33761}</a:tableStyleId>
              </a:tblPr>
              <a:tblGrid>
                <a:gridCol w="995825"/>
                <a:gridCol w="534250"/>
                <a:gridCol w="933900"/>
              </a:tblGrid>
              <a:tr h="484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Gradient 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Boosting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Manual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GridSearchCV</a:t>
                      </a:r>
                      <a:endParaRPr sz="800"/>
                    </a:p>
                  </a:txBody>
                  <a:tcPr marT="91425" marB="91425" marR="91425" marL="91425" anchor="ctr"/>
                </a:tc>
              </a:tr>
              <a:tr h="34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train </a:t>
                      </a:r>
                      <a:r>
                        <a:rPr lang="id" sz="800">
                          <a:solidFill>
                            <a:schemeClr val="dk1"/>
                          </a:solidFill>
                        </a:rPr>
                        <a:t>(%)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</a:rPr>
                        <a:t>90.1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100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4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test </a:t>
                      </a:r>
                      <a:r>
                        <a:rPr lang="id" sz="800">
                          <a:solidFill>
                            <a:schemeClr val="dk1"/>
                          </a:solidFill>
                        </a:rPr>
                        <a:t>(%)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</a:rPr>
                        <a:t>83.7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100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4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train </a:t>
                      </a:r>
                      <a:r>
                        <a:rPr lang="id" sz="800">
                          <a:solidFill>
                            <a:schemeClr val="dk1"/>
                          </a:solidFill>
                        </a:rPr>
                        <a:t>(%)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(</a:t>
                      </a:r>
                      <a:r>
                        <a:rPr lang="id" sz="800"/>
                        <a:t>cross validation</a:t>
                      </a:r>
                      <a:r>
                        <a:rPr lang="id" sz="800"/>
                        <a:t>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800"/>
                        <a:t>84.4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87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4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test (%)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</a:rPr>
                        <a:t>(cross validation)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</a:rPr>
                        <a:t>85.1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</a:rPr>
                        <a:t>86.2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24" name="Google Shape;324;p42"/>
          <p:cNvGraphicFramePr/>
          <p:nvPr/>
        </p:nvGraphicFramePr>
        <p:xfrm>
          <a:off x="383388" y="271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{F887F2FC-1693-4588-AB7D-8E23EFF33761}</a:tableStyleId>
              </a:tblPr>
              <a:tblGrid>
                <a:gridCol w="995825"/>
                <a:gridCol w="534250"/>
                <a:gridCol w="933900"/>
              </a:tblGrid>
              <a:tr h="48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AdaBoost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Classifier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Manual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GridSearchCV</a:t>
                      </a:r>
                      <a:endParaRPr sz="800"/>
                    </a:p>
                  </a:txBody>
                  <a:tcPr marT="91425" marB="91425" marR="91425" marL="91425" anchor="ctr"/>
                </a:tc>
              </a:tr>
              <a:tr h="34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train </a:t>
                      </a:r>
                      <a:r>
                        <a:rPr lang="id" sz="800">
                          <a:solidFill>
                            <a:schemeClr val="dk1"/>
                          </a:solidFill>
                        </a:rPr>
                        <a:t>(%)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88.2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90.7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4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test </a:t>
                      </a:r>
                      <a:r>
                        <a:rPr lang="id" sz="800">
                          <a:solidFill>
                            <a:schemeClr val="dk1"/>
                          </a:solidFill>
                        </a:rPr>
                        <a:t>(%)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84.7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86.5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4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train </a:t>
                      </a:r>
                      <a:r>
                        <a:rPr lang="id" sz="800">
                          <a:solidFill>
                            <a:schemeClr val="dk1"/>
                          </a:solidFill>
                        </a:rPr>
                        <a:t>(%)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(cross validation)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</a:rPr>
                        <a:t>83.4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78.6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4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/>
                        <a:t>recall test (%)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</a:rPr>
                        <a:t>(cross validation)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</a:rPr>
                        <a:t>83.2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800">
                          <a:solidFill>
                            <a:schemeClr val="dk1"/>
                          </a:solidFill>
                        </a:rPr>
                        <a:t>78.3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25" name="Google Shape;325;p42"/>
          <p:cNvGraphicFramePr/>
          <p:nvPr/>
        </p:nvGraphicFramePr>
        <p:xfrm>
          <a:off x="6151750" y="1479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{F887F2FC-1693-4588-AB7D-8E23EFF33761}</a:tableStyleId>
              </a:tblPr>
              <a:tblGrid>
                <a:gridCol w="995825"/>
                <a:gridCol w="769525"/>
                <a:gridCol w="777175"/>
              </a:tblGrid>
              <a:tr h="34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AdaBoost</a:t>
                      </a:r>
                      <a:endParaRPr b="1"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Classifier</a:t>
                      </a:r>
                      <a:endParaRPr b="1"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Manual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GridSearchCV</a:t>
                      </a:r>
                      <a:endParaRPr b="1" sz="700"/>
                    </a:p>
                  </a:txBody>
                  <a:tcPr marT="91425" marB="91425" marR="91425" marL="91425" anchor="ctr"/>
                </a:tc>
              </a:tr>
              <a:tr h="16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algoritma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SAMME.R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SAMME.R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11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n_estimator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10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200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11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learning_rate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0.8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0.01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6" name="Google Shape;326;p42"/>
          <p:cNvSpPr/>
          <p:nvPr/>
        </p:nvSpPr>
        <p:spPr>
          <a:xfrm rot="5400000">
            <a:off x="4521900" y="3639550"/>
            <a:ext cx="2046300" cy="1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1379225" y="2711050"/>
            <a:ext cx="519000" cy="2013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4498863" y="2711050"/>
            <a:ext cx="927600" cy="2013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9" name="Google Shape;329;p42"/>
          <p:cNvGraphicFramePr/>
          <p:nvPr/>
        </p:nvGraphicFramePr>
        <p:xfrm>
          <a:off x="6151750" y="2798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{F887F2FC-1693-4588-AB7D-8E23EFF33761}</a:tableStyleId>
              </a:tblPr>
              <a:tblGrid>
                <a:gridCol w="995825"/>
                <a:gridCol w="769525"/>
                <a:gridCol w="777175"/>
              </a:tblGrid>
              <a:tr h="28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GradientBoosting</a:t>
                      </a:r>
                      <a:endParaRPr b="1"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Classifier</a:t>
                      </a:r>
                      <a:endParaRPr b="1"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Manual</a:t>
                      </a:r>
                      <a:endParaRPr b="1" sz="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GridSearchCV</a:t>
                      </a:r>
                      <a:endParaRPr b="1" sz="700"/>
                    </a:p>
                  </a:txBody>
                  <a:tcPr marT="91425" marB="91425" marR="91425" marL="91425" anchor="ctr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n_estimator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12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10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learning_rate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0.2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0.01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max_depth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3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18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/>
                        <a:t>min_samples_leaf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65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2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min_samples_split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default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2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subsample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default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700">
                          <a:solidFill>
                            <a:schemeClr val="dk1"/>
                          </a:solidFill>
                        </a:rPr>
                        <a:t>0.8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30" name="Google Shape;330;p42"/>
          <p:cNvSpPr/>
          <p:nvPr/>
        </p:nvSpPr>
        <p:spPr>
          <a:xfrm>
            <a:off x="1927100" y="2638575"/>
            <a:ext cx="2037600" cy="12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500">
                <a:latin typeface="Montserrat"/>
                <a:ea typeface="Montserrat"/>
                <a:cs typeface="Montserrat"/>
                <a:sym typeface="Montserrat"/>
              </a:rPr>
              <a:t>Hasil Tuning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1" name="Google Shape;331;p42"/>
          <p:cNvCxnSpPr/>
          <p:nvPr/>
        </p:nvCxnSpPr>
        <p:spPr>
          <a:xfrm flipH="1">
            <a:off x="5320575" y="2030075"/>
            <a:ext cx="423300" cy="69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2"/>
          <p:cNvSpPr txBox="1"/>
          <p:nvPr/>
        </p:nvSpPr>
        <p:spPr>
          <a:xfrm>
            <a:off x="5599039" y="1622625"/>
            <a:ext cx="42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FF0000"/>
                </a:solidFill>
              </a:rPr>
              <a:t>?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/>
        </p:nvSpPr>
        <p:spPr>
          <a:xfrm>
            <a:off x="781253" y="245250"/>
            <a:ext cx="70743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4.3 Modelling - Modelling Hypertuning Parameter (Lanjutan)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50" y="1564650"/>
            <a:ext cx="34480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275" y="1559900"/>
            <a:ext cx="35623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 txBox="1"/>
          <p:nvPr/>
        </p:nvSpPr>
        <p:spPr>
          <a:xfrm>
            <a:off x="4843275" y="1221200"/>
            <a:ext cx="400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2"/>
                </a:solidFill>
              </a:rPr>
              <a:t>GradientBoostingClassifier Hypertuning (GridSearchCV)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1046450" y="1221200"/>
            <a:ext cx="400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2"/>
                </a:solidFill>
              </a:rPr>
              <a:t>AdaBoost</a:t>
            </a:r>
            <a:r>
              <a:rPr lang="id" sz="1000">
                <a:solidFill>
                  <a:schemeClr val="dk2"/>
                </a:solidFill>
              </a:rPr>
              <a:t>Classifier Hypertuning (manual)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885150" y="4384050"/>
            <a:ext cx="6809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2"/>
                </a:solidFill>
              </a:rPr>
              <a:t>Model terbaik adalah dengan menggunan AdaBoostClassifier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2"/>
                </a:solidFill>
              </a:rPr>
              <a:t>Alasan : setelah dibandingkan dengan GradientBoosting, Gradient Boosting memiliki recall yang tinggi namun, recall 0 bernilai 0%. Artinya bahwa gradient boosting memprediksi banyak nasabah yang churn walaupun sebenarnya nasabah tersebut tidak churn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885150" y="1221200"/>
            <a:ext cx="3619500" cy="3162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/>
          <p:nvPr/>
        </p:nvSpPr>
        <p:spPr>
          <a:xfrm>
            <a:off x="1864374" y="1916374"/>
            <a:ext cx="5422500" cy="2847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4"/>
          <p:cNvSpPr txBox="1"/>
          <p:nvPr/>
        </p:nvSpPr>
        <p:spPr>
          <a:xfrm>
            <a:off x="741090" y="254607"/>
            <a:ext cx="777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5.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 &amp; 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Recommendation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555" y="2290917"/>
            <a:ext cx="3782000" cy="2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/>
        </p:nvSpPr>
        <p:spPr>
          <a:xfrm>
            <a:off x="2164077" y="2113955"/>
            <a:ext cx="1206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1D7E75"/>
                </a:solidFill>
                <a:latin typeface="Dosis"/>
                <a:ea typeface="Dosis"/>
                <a:cs typeface="Dosis"/>
                <a:sym typeface="Dosis"/>
              </a:rPr>
              <a:t>Age</a:t>
            </a:r>
            <a:endParaRPr b="1" sz="1600">
              <a:solidFill>
                <a:srgbClr val="1D7E7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5599775" y="2113950"/>
            <a:ext cx="1566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1D7E75"/>
                </a:solidFill>
                <a:latin typeface="Dosis"/>
                <a:ea typeface="Dosis"/>
                <a:cs typeface="Dosis"/>
                <a:sym typeface="Dosis"/>
              </a:rPr>
              <a:t>NumOfProducts</a:t>
            </a:r>
            <a:endParaRPr b="1" sz="1600">
              <a:solidFill>
                <a:srgbClr val="1D7E7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5697335" y="3529941"/>
            <a:ext cx="1786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1D7E75"/>
                </a:solidFill>
                <a:latin typeface="Dosis"/>
                <a:ea typeface="Dosis"/>
                <a:cs typeface="Dosis"/>
                <a:sym typeface="Dosis"/>
              </a:rPr>
              <a:t>IsActiveMember</a:t>
            </a:r>
            <a:endParaRPr b="1" sz="1600">
              <a:solidFill>
                <a:srgbClr val="1D7E7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2300238" y="3529941"/>
            <a:ext cx="1131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1D7E75"/>
                </a:solidFill>
                <a:latin typeface="Dosis"/>
                <a:ea typeface="Dosis"/>
                <a:cs typeface="Dosis"/>
                <a:sym typeface="Dosis"/>
              </a:rPr>
              <a:t>Gender</a:t>
            </a:r>
            <a:endParaRPr b="1" sz="1600">
              <a:solidFill>
                <a:srgbClr val="1D7E7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5" name="Google Shape;355;p44"/>
          <p:cNvSpPr/>
          <p:nvPr/>
        </p:nvSpPr>
        <p:spPr>
          <a:xfrm>
            <a:off x="741100" y="892275"/>
            <a:ext cx="1330500" cy="825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latin typeface="Dosis"/>
                <a:ea typeface="Dosis"/>
                <a:cs typeface="Dosis"/>
                <a:sym typeface="Dosis"/>
              </a:rPr>
              <a:t>EDA</a:t>
            </a:r>
            <a:endParaRPr b="1" sz="17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7134475" y="892288"/>
            <a:ext cx="1330500" cy="825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latin typeface="Dosis"/>
                <a:ea typeface="Dosis"/>
                <a:cs typeface="Dosis"/>
                <a:sym typeface="Dosis"/>
              </a:rPr>
              <a:t>Feature</a:t>
            </a:r>
            <a:endParaRPr b="1" sz="17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latin typeface="Dosis"/>
                <a:ea typeface="Dosis"/>
                <a:cs typeface="Dosis"/>
                <a:sym typeface="Dosis"/>
              </a:rPr>
              <a:t>Importance</a:t>
            </a:r>
            <a:endParaRPr b="1" sz="17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57" name="Google Shape;357;p44"/>
          <p:cNvCxnSpPr/>
          <p:nvPr/>
        </p:nvCxnSpPr>
        <p:spPr>
          <a:xfrm flipH="1">
            <a:off x="1397050" y="1717275"/>
            <a:ext cx="9300" cy="165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4"/>
          <p:cNvCxnSpPr>
            <a:endCxn id="348" idx="1"/>
          </p:cNvCxnSpPr>
          <p:nvPr/>
        </p:nvCxnSpPr>
        <p:spPr>
          <a:xfrm flipH="1" rot="10800000">
            <a:off x="1412874" y="3340324"/>
            <a:ext cx="451500" cy="1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44"/>
          <p:cNvCxnSpPr/>
          <p:nvPr/>
        </p:nvCxnSpPr>
        <p:spPr>
          <a:xfrm>
            <a:off x="7750374" y="1717275"/>
            <a:ext cx="9300" cy="165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4"/>
          <p:cNvCxnSpPr>
            <a:stCxn id="355" idx="3"/>
            <a:endCxn id="356" idx="1"/>
          </p:cNvCxnSpPr>
          <p:nvPr/>
        </p:nvCxnSpPr>
        <p:spPr>
          <a:xfrm>
            <a:off x="2071600" y="1304775"/>
            <a:ext cx="506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4"/>
          <p:cNvCxnSpPr/>
          <p:nvPr/>
        </p:nvCxnSpPr>
        <p:spPr>
          <a:xfrm rot="10800000">
            <a:off x="7309000" y="3390425"/>
            <a:ext cx="454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/>
        </p:nvSpPr>
        <p:spPr>
          <a:xfrm>
            <a:off x="683240" y="214432"/>
            <a:ext cx="777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5.1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Actionable Insights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1082825" y="1038425"/>
            <a:ext cx="3489300" cy="783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/>
              <a:t>Age</a:t>
            </a:r>
            <a:endParaRPr b="1"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/>
              <a:t>Umur Customer </a:t>
            </a:r>
            <a:endParaRPr sz="1500"/>
          </a:p>
        </p:txBody>
      </p:sp>
      <p:sp>
        <p:nvSpPr>
          <p:cNvPr id="368" name="Google Shape;368;p45"/>
          <p:cNvSpPr/>
          <p:nvPr/>
        </p:nvSpPr>
        <p:spPr>
          <a:xfrm>
            <a:off x="1082825" y="1038425"/>
            <a:ext cx="767100" cy="783900"/>
          </a:xfrm>
          <a:prstGeom prst="ellipse">
            <a:avLst/>
          </a:prstGeom>
          <a:solidFill>
            <a:srgbClr val="FEE7B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latin typeface="Nunito"/>
                <a:ea typeface="Nunito"/>
                <a:cs typeface="Nunito"/>
                <a:sym typeface="Nunito"/>
              </a:rPr>
              <a:t>1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45"/>
          <p:cNvSpPr/>
          <p:nvPr/>
        </p:nvSpPr>
        <p:spPr>
          <a:xfrm rot="-5400000">
            <a:off x="137075" y="3135975"/>
            <a:ext cx="2658600" cy="76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Nunito"/>
                <a:ea typeface="Nunito"/>
                <a:cs typeface="Nunito"/>
                <a:sym typeface="Nunito"/>
              </a:rPr>
              <a:t>Observasi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45"/>
          <p:cNvSpPr/>
          <p:nvPr/>
        </p:nvSpPr>
        <p:spPr>
          <a:xfrm>
            <a:off x="2067325" y="2207715"/>
            <a:ext cx="2523000" cy="265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d" sz="1500"/>
              <a:t>Kelompok umur Elderly 46-65 tahun memiliki tingkat churn yang tinggi</a:t>
            </a:r>
            <a:endParaRPr sz="1500"/>
          </a:p>
        </p:txBody>
      </p:sp>
      <p:sp>
        <p:nvSpPr>
          <p:cNvPr id="371" name="Google Shape;371;p45"/>
          <p:cNvSpPr/>
          <p:nvPr/>
        </p:nvSpPr>
        <p:spPr>
          <a:xfrm>
            <a:off x="1777004" y="3357386"/>
            <a:ext cx="291000" cy="33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5"/>
          <p:cNvSpPr/>
          <p:nvPr/>
        </p:nvSpPr>
        <p:spPr>
          <a:xfrm>
            <a:off x="5631481" y="2929502"/>
            <a:ext cx="2429700" cy="191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/>
              <a:t>Menyesuaikan produk dan layanan yang relevan dengan kebutuhan dan preferensi Customer</a:t>
            </a:r>
            <a:endParaRPr sz="1500"/>
          </a:p>
        </p:txBody>
      </p:sp>
      <p:sp>
        <p:nvSpPr>
          <p:cNvPr id="373" name="Google Shape;373;p45"/>
          <p:cNvSpPr/>
          <p:nvPr/>
        </p:nvSpPr>
        <p:spPr>
          <a:xfrm>
            <a:off x="5226961" y="3245122"/>
            <a:ext cx="420000" cy="54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5"/>
          <p:cNvSpPr/>
          <p:nvPr/>
        </p:nvSpPr>
        <p:spPr>
          <a:xfrm>
            <a:off x="5631481" y="2207734"/>
            <a:ext cx="2429700" cy="63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Nunito"/>
                <a:ea typeface="Nunito"/>
                <a:cs typeface="Nunito"/>
                <a:sym typeface="Nunito"/>
              </a:rPr>
              <a:t>Survei Khusus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45"/>
          <p:cNvSpPr/>
          <p:nvPr/>
        </p:nvSpPr>
        <p:spPr>
          <a:xfrm rot="5400000">
            <a:off x="6622514" y="2668076"/>
            <a:ext cx="280500" cy="34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 rotWithShape="1">
          <a:blip r:embed="rId3">
            <a:alphaModFix/>
          </a:blip>
          <a:srcRect b="20875" l="0" r="0" t="12493"/>
          <a:stretch/>
        </p:blipFill>
        <p:spPr>
          <a:xfrm>
            <a:off x="6263075" y="2984850"/>
            <a:ext cx="1134469" cy="115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 txBox="1"/>
          <p:nvPr>
            <p:ph type="title"/>
          </p:nvPr>
        </p:nvSpPr>
        <p:spPr>
          <a:xfrm>
            <a:off x="439350" y="140225"/>
            <a:ext cx="839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Project Team &amp; Role</a:t>
            </a:r>
            <a:endParaRPr/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439350" y="1766550"/>
            <a:ext cx="25572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Project Manager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Imam Maghfir Ramadhan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/>
              <a:t>Tugas</a:t>
            </a:r>
            <a:r>
              <a:rPr lang="id" sz="1200"/>
              <a:t>: Leading project and set project timeline</a:t>
            </a:r>
            <a:endParaRPr sz="1200"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3186075" y="1766550"/>
            <a:ext cx="26652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Data Engineer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Nivan Dumatubun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Syaiful Adri</a:t>
            </a:r>
            <a:endParaRPr b="1"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/>
              <a:t>Tugas</a:t>
            </a:r>
            <a:r>
              <a:rPr lang="id" sz="1200"/>
              <a:t>: Data pre-processing (Cleansing, encoding dll)</a:t>
            </a:r>
            <a:endParaRPr sz="1200"/>
          </a:p>
        </p:txBody>
      </p:sp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5851250" y="1728150"/>
            <a:ext cx="2974800" cy="13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Data Analyst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Putri Sausan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Puspita Ayu Utami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/>
              <a:t>Tugas</a:t>
            </a:r>
            <a:r>
              <a:rPr lang="id" sz="1200"/>
              <a:t>: EDA, Insight (visualization data distribution), Recommendation</a:t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5019350" y="4063050"/>
            <a:ext cx="38067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Business Intelligence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Wasis Prasetyo</a:t>
            </a:r>
            <a:endParaRPr b="1"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/>
              <a:t>Tugas</a:t>
            </a:r>
            <a:r>
              <a:rPr lang="id" sz="1200"/>
              <a:t>: Visualization (showing to stakeholder), Recommendation</a:t>
            </a:r>
            <a:endParaRPr sz="1200"/>
          </a:p>
        </p:txBody>
      </p:sp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989525" y="3966425"/>
            <a:ext cx="32835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Data Scientist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Marcellinus Putra Wijaya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Muhamad Zen Fikri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/>
              <a:t>Tugas</a:t>
            </a:r>
            <a:r>
              <a:rPr lang="id" sz="1200"/>
              <a:t>: Modeling and  Recommendation</a:t>
            </a:r>
            <a:endParaRPr sz="1200"/>
          </a:p>
        </p:txBody>
      </p:sp>
      <p:pic>
        <p:nvPicPr>
          <p:cNvPr id="122" name="Google Shape;1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750" y="688350"/>
            <a:ext cx="1154400" cy="11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922" y="3096150"/>
            <a:ext cx="677004" cy="9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8"/>
          <p:cNvPicPr preferRelativeResize="0"/>
          <p:nvPr/>
        </p:nvPicPr>
        <p:blipFill rotWithShape="1">
          <a:blip r:embed="rId6">
            <a:alphaModFix/>
          </a:blip>
          <a:srcRect b="28186" l="23272" r="26516" t="0"/>
          <a:stretch/>
        </p:blipFill>
        <p:spPr>
          <a:xfrm>
            <a:off x="4571988" y="688350"/>
            <a:ext cx="807173" cy="11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 rotWithShape="1">
          <a:blip r:embed="rId7">
            <a:alphaModFix/>
          </a:blip>
          <a:srcRect b="0" l="0" r="18032" t="0"/>
          <a:stretch/>
        </p:blipFill>
        <p:spPr>
          <a:xfrm>
            <a:off x="6106074" y="734575"/>
            <a:ext cx="870475" cy="10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4900" y="734562"/>
            <a:ext cx="1061975" cy="10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 rotWithShape="1">
          <a:blip r:embed="rId9">
            <a:alphaModFix/>
          </a:blip>
          <a:srcRect b="18428" l="33020" r="16713" t="20973"/>
          <a:stretch/>
        </p:blipFill>
        <p:spPr>
          <a:xfrm>
            <a:off x="3447225" y="688363"/>
            <a:ext cx="957575" cy="11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36025" y="3169675"/>
            <a:ext cx="731500" cy="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/>
        </p:nvSpPr>
        <p:spPr>
          <a:xfrm>
            <a:off x="683240" y="214432"/>
            <a:ext cx="777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5.1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Actionable Insights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6"/>
          <p:cNvSpPr/>
          <p:nvPr/>
        </p:nvSpPr>
        <p:spPr>
          <a:xfrm>
            <a:off x="1082825" y="998275"/>
            <a:ext cx="4734000" cy="831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/>
              <a:t>NumOfProducts</a:t>
            </a:r>
            <a:endParaRPr b="1"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Jumlah Produk yang digunakan Customer</a:t>
            </a:r>
            <a:endParaRPr/>
          </a:p>
        </p:txBody>
      </p:sp>
      <p:sp>
        <p:nvSpPr>
          <p:cNvPr id="382" name="Google Shape;382;p46"/>
          <p:cNvSpPr/>
          <p:nvPr/>
        </p:nvSpPr>
        <p:spPr>
          <a:xfrm>
            <a:off x="1082825" y="998275"/>
            <a:ext cx="879000" cy="831000"/>
          </a:xfrm>
          <a:prstGeom prst="ellipse">
            <a:avLst/>
          </a:prstGeom>
          <a:solidFill>
            <a:srgbClr val="C8E7A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latin typeface="Nunito"/>
                <a:ea typeface="Nunito"/>
                <a:cs typeface="Nunito"/>
                <a:sym typeface="Nunito"/>
              </a:rPr>
              <a:t>2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46"/>
          <p:cNvSpPr/>
          <p:nvPr/>
        </p:nvSpPr>
        <p:spPr>
          <a:xfrm rot="-5400000">
            <a:off x="137075" y="3120275"/>
            <a:ext cx="2658600" cy="76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Nunito"/>
                <a:ea typeface="Nunito"/>
                <a:cs typeface="Nunito"/>
                <a:sym typeface="Nunito"/>
              </a:rPr>
              <a:t>Observasi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46"/>
          <p:cNvSpPr/>
          <p:nvPr/>
        </p:nvSpPr>
        <p:spPr>
          <a:xfrm>
            <a:off x="2067333" y="2192034"/>
            <a:ext cx="2523000" cy="126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Customer dengan 1 produk memiliki jumlah churn paling banyak</a:t>
            </a:r>
            <a:endParaRPr/>
          </a:p>
        </p:txBody>
      </p:sp>
      <p:sp>
        <p:nvSpPr>
          <p:cNvPr id="385" name="Google Shape;385;p46"/>
          <p:cNvSpPr/>
          <p:nvPr/>
        </p:nvSpPr>
        <p:spPr>
          <a:xfrm>
            <a:off x="2068206" y="3565253"/>
            <a:ext cx="2523000" cy="126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Customer dengan 4 produk memiliki persentase/tingkat churn paling tinggi</a:t>
            </a:r>
            <a:endParaRPr/>
          </a:p>
        </p:txBody>
      </p:sp>
      <p:sp>
        <p:nvSpPr>
          <p:cNvPr id="386" name="Google Shape;386;p46"/>
          <p:cNvSpPr/>
          <p:nvPr/>
        </p:nvSpPr>
        <p:spPr>
          <a:xfrm>
            <a:off x="1777004" y="2808286"/>
            <a:ext cx="291000" cy="33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6"/>
          <p:cNvSpPr/>
          <p:nvPr/>
        </p:nvSpPr>
        <p:spPr>
          <a:xfrm>
            <a:off x="1777004" y="3920537"/>
            <a:ext cx="291000" cy="33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/>
          <p:nvPr/>
        </p:nvSpPr>
        <p:spPr>
          <a:xfrm>
            <a:off x="5631481" y="2913802"/>
            <a:ext cx="2429700" cy="191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/>
              <a:t>Memberikan insentif (tambahan manfaat) untuk penggunaan lebih banyak produk</a:t>
            </a:r>
            <a:endParaRPr sz="1500"/>
          </a:p>
        </p:txBody>
      </p:sp>
      <p:sp>
        <p:nvSpPr>
          <p:cNvPr id="389" name="Google Shape;389;p46"/>
          <p:cNvSpPr/>
          <p:nvPr/>
        </p:nvSpPr>
        <p:spPr>
          <a:xfrm>
            <a:off x="5226961" y="3229422"/>
            <a:ext cx="420000" cy="54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6"/>
          <p:cNvSpPr/>
          <p:nvPr/>
        </p:nvSpPr>
        <p:spPr>
          <a:xfrm>
            <a:off x="5631481" y="2192034"/>
            <a:ext cx="2429700" cy="63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Nunito"/>
                <a:ea typeface="Nunito"/>
                <a:cs typeface="Nunito"/>
                <a:sym typeface="Nunito"/>
              </a:rPr>
              <a:t>Program Loyalitas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46"/>
          <p:cNvSpPr/>
          <p:nvPr/>
        </p:nvSpPr>
        <p:spPr>
          <a:xfrm rot="5400000">
            <a:off x="6622514" y="2652376"/>
            <a:ext cx="280500" cy="34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/>
        </p:nvSpPr>
        <p:spPr>
          <a:xfrm>
            <a:off x="683240" y="214432"/>
            <a:ext cx="777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5.1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Actionable Insights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7"/>
          <p:cNvSpPr/>
          <p:nvPr/>
        </p:nvSpPr>
        <p:spPr>
          <a:xfrm>
            <a:off x="1082825" y="1100950"/>
            <a:ext cx="4125900" cy="831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/>
              <a:t>IsActiveMember</a:t>
            </a:r>
            <a:endParaRPr b="1"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Nasabah yang aktif menggunakan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produk dan layanan</a:t>
            </a:r>
            <a:endParaRPr/>
          </a:p>
        </p:txBody>
      </p:sp>
      <p:sp>
        <p:nvSpPr>
          <p:cNvPr id="398" name="Google Shape;398;p47"/>
          <p:cNvSpPr/>
          <p:nvPr/>
        </p:nvSpPr>
        <p:spPr>
          <a:xfrm>
            <a:off x="1082825" y="1100950"/>
            <a:ext cx="847500" cy="831000"/>
          </a:xfrm>
          <a:prstGeom prst="ellipse">
            <a:avLst/>
          </a:prstGeom>
          <a:solidFill>
            <a:srgbClr val="B1D9F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latin typeface="Nunito"/>
                <a:ea typeface="Nunito"/>
                <a:cs typeface="Nunito"/>
                <a:sym typeface="Nunito"/>
              </a:rPr>
              <a:t>3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47"/>
          <p:cNvSpPr/>
          <p:nvPr/>
        </p:nvSpPr>
        <p:spPr>
          <a:xfrm rot="-5400000">
            <a:off x="137075" y="3120275"/>
            <a:ext cx="2658600" cy="76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Nunito"/>
                <a:ea typeface="Nunito"/>
                <a:cs typeface="Nunito"/>
                <a:sym typeface="Nunito"/>
              </a:rPr>
              <a:t>Observasi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2067325" y="2192015"/>
            <a:ext cx="2523000" cy="26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d" sz="1500"/>
              <a:t>Customer yang tidak aktif memiliki tingkat churn tinggi</a:t>
            </a:r>
            <a:endParaRPr sz="1500"/>
          </a:p>
        </p:txBody>
      </p:sp>
      <p:sp>
        <p:nvSpPr>
          <p:cNvPr id="401" name="Google Shape;401;p47"/>
          <p:cNvSpPr/>
          <p:nvPr/>
        </p:nvSpPr>
        <p:spPr>
          <a:xfrm>
            <a:off x="1777004" y="3341686"/>
            <a:ext cx="291000" cy="33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7"/>
          <p:cNvSpPr/>
          <p:nvPr/>
        </p:nvSpPr>
        <p:spPr>
          <a:xfrm>
            <a:off x="5631481" y="2913802"/>
            <a:ext cx="2429700" cy="191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d" sz="1500"/>
              <a:t>Memberikan reward penggunaan produk kembali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d" sz="1500"/>
              <a:t>Memberikan poin untuk setiap transaksi</a:t>
            </a:r>
            <a:endParaRPr sz="1500"/>
          </a:p>
        </p:txBody>
      </p:sp>
      <p:sp>
        <p:nvSpPr>
          <p:cNvPr id="403" name="Google Shape;403;p47"/>
          <p:cNvSpPr/>
          <p:nvPr/>
        </p:nvSpPr>
        <p:spPr>
          <a:xfrm>
            <a:off x="5226961" y="3229422"/>
            <a:ext cx="420000" cy="54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/>
          <p:nvPr/>
        </p:nvSpPr>
        <p:spPr>
          <a:xfrm>
            <a:off x="5631481" y="2192034"/>
            <a:ext cx="2429700" cy="63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Nunito"/>
                <a:ea typeface="Nunito"/>
                <a:cs typeface="Nunito"/>
                <a:sym typeface="Nunito"/>
              </a:rPr>
              <a:t>N</a:t>
            </a:r>
            <a:r>
              <a:rPr b="1" lang="id" sz="1500">
                <a:latin typeface="Nunito"/>
                <a:ea typeface="Nunito"/>
                <a:cs typeface="Nunito"/>
                <a:sym typeface="Nunito"/>
              </a:rPr>
              <a:t>otifikasi Rutin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47"/>
          <p:cNvSpPr/>
          <p:nvPr/>
        </p:nvSpPr>
        <p:spPr>
          <a:xfrm rot="5400000">
            <a:off x="6698714" y="2728576"/>
            <a:ext cx="280500" cy="34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/>
        </p:nvSpPr>
        <p:spPr>
          <a:xfrm>
            <a:off x="683240" y="214432"/>
            <a:ext cx="777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5.1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Actionable Insights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1101025" y="1017850"/>
            <a:ext cx="4125900" cy="733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/>
              <a:t>Gender</a:t>
            </a:r>
            <a:endParaRPr b="1"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/>
              <a:t>Jenis Kelamin Customer</a:t>
            </a:r>
            <a:endParaRPr sz="1500"/>
          </a:p>
        </p:txBody>
      </p:sp>
      <p:sp>
        <p:nvSpPr>
          <p:cNvPr id="412" name="Google Shape;412;p48"/>
          <p:cNvSpPr/>
          <p:nvPr/>
        </p:nvSpPr>
        <p:spPr>
          <a:xfrm>
            <a:off x="1101025" y="1017850"/>
            <a:ext cx="767100" cy="733800"/>
          </a:xfrm>
          <a:prstGeom prst="ellipse">
            <a:avLst/>
          </a:prstGeom>
          <a:solidFill>
            <a:srgbClr val="FFA1A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latin typeface="Nunito"/>
                <a:ea typeface="Nunito"/>
                <a:cs typeface="Nunito"/>
                <a:sym typeface="Nunito"/>
              </a:rPr>
              <a:t>4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48"/>
          <p:cNvSpPr/>
          <p:nvPr/>
        </p:nvSpPr>
        <p:spPr>
          <a:xfrm rot="-5400000">
            <a:off x="137075" y="3120275"/>
            <a:ext cx="2658600" cy="76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Nunito"/>
                <a:ea typeface="Nunito"/>
                <a:cs typeface="Nunito"/>
                <a:sym typeface="Nunito"/>
              </a:rPr>
              <a:t>Observasi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48"/>
          <p:cNvSpPr/>
          <p:nvPr/>
        </p:nvSpPr>
        <p:spPr>
          <a:xfrm>
            <a:off x="2067325" y="2192015"/>
            <a:ext cx="2523000" cy="26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d" sz="1500"/>
              <a:t>Customer wanita memiliki tingkat churn tinggi</a:t>
            </a:r>
            <a:endParaRPr sz="1500"/>
          </a:p>
        </p:txBody>
      </p:sp>
      <p:sp>
        <p:nvSpPr>
          <p:cNvPr id="415" name="Google Shape;415;p48"/>
          <p:cNvSpPr/>
          <p:nvPr/>
        </p:nvSpPr>
        <p:spPr>
          <a:xfrm>
            <a:off x="1777004" y="3341686"/>
            <a:ext cx="291000" cy="33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8"/>
          <p:cNvSpPr/>
          <p:nvPr/>
        </p:nvSpPr>
        <p:spPr>
          <a:xfrm>
            <a:off x="5631481" y="2913802"/>
            <a:ext cx="2429700" cy="191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/>
              <a:t>Mengembangkan produk dan layanan khusus yang lebih relevan dengan kebutuhan dan preferensi customer wanita</a:t>
            </a:r>
            <a:endParaRPr sz="1500"/>
          </a:p>
        </p:txBody>
      </p:sp>
      <p:sp>
        <p:nvSpPr>
          <p:cNvPr id="417" name="Google Shape;417;p48"/>
          <p:cNvSpPr/>
          <p:nvPr/>
        </p:nvSpPr>
        <p:spPr>
          <a:xfrm>
            <a:off x="5226961" y="3229422"/>
            <a:ext cx="420000" cy="54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8"/>
          <p:cNvSpPr/>
          <p:nvPr/>
        </p:nvSpPr>
        <p:spPr>
          <a:xfrm>
            <a:off x="5631481" y="2192034"/>
            <a:ext cx="2429700" cy="63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Nunito"/>
                <a:ea typeface="Nunito"/>
                <a:cs typeface="Nunito"/>
                <a:sym typeface="Nunito"/>
              </a:rPr>
              <a:t>Evaluasi Produk dan Layanan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9" name="Google Shape;419;p48"/>
          <p:cNvSpPr/>
          <p:nvPr/>
        </p:nvSpPr>
        <p:spPr>
          <a:xfrm rot="5400000">
            <a:off x="6698714" y="2728576"/>
            <a:ext cx="280500" cy="34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039" y="1381775"/>
            <a:ext cx="851925" cy="8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9"/>
          <p:cNvSpPr txBox="1"/>
          <p:nvPr/>
        </p:nvSpPr>
        <p:spPr>
          <a:xfrm>
            <a:off x="1686600" y="2231650"/>
            <a:ext cx="57708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rgbClr val="0198A3"/>
                </a:solidFill>
                <a:latin typeface="Roboto Mono"/>
                <a:ea typeface="Roboto Mono"/>
                <a:cs typeface="Roboto Mono"/>
                <a:sym typeface="Roboto Mono"/>
              </a:rPr>
              <a:t>TERIMA </a:t>
            </a:r>
            <a:r>
              <a:rPr b="1" lang="id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KASIH!</a:t>
            </a:r>
            <a:endParaRPr b="1"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>
            <p:ph type="title"/>
          </p:nvPr>
        </p:nvSpPr>
        <p:spPr>
          <a:xfrm>
            <a:off x="445475" y="198800"/>
            <a:ext cx="7345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400">
                <a:solidFill>
                  <a:srgbClr val="0198A3"/>
                </a:solidFill>
              </a:rPr>
              <a:t>2.1 Exploratory Data Analysis (EDA)</a:t>
            </a:r>
            <a:endParaRPr sz="2400"/>
          </a:p>
        </p:txBody>
      </p:sp>
      <p:sp>
        <p:nvSpPr>
          <p:cNvPr id="431" name="Google Shape;431;p50"/>
          <p:cNvSpPr txBox="1"/>
          <p:nvPr>
            <p:ph idx="1" type="body"/>
          </p:nvPr>
        </p:nvSpPr>
        <p:spPr>
          <a:xfrm>
            <a:off x="4572000" y="1066425"/>
            <a:ext cx="4260300" cy="3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35"/>
              <a:t>Multivariate Analysis</a:t>
            </a:r>
            <a:endParaRPr b="1" sz="1635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id"/>
              <a:t>Feature to Feature</a:t>
            </a:r>
            <a:endParaRPr b="1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‘Balance’ dan ‘</a:t>
            </a:r>
            <a:r>
              <a:rPr lang="id"/>
              <a:t>NumOfProducts’ ber</a:t>
            </a:r>
            <a:r>
              <a:rPr lang="id"/>
              <a:t>korelasi negative (korelasi = -0.30)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id"/>
              <a:t>Feature to Label (</a:t>
            </a:r>
            <a:r>
              <a:rPr b="1" lang="id"/>
              <a:t>“Churn”)</a:t>
            </a:r>
            <a:endParaRPr b="1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Korelasi positive: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"/>
              <a:t>‘Age’ (korelasi = 0.29)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"/>
              <a:t>‘Balance’ </a:t>
            </a:r>
            <a:r>
              <a:rPr lang="id"/>
              <a:t>(korelasi = 0.12)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"/>
              <a:t>‘Gender’ </a:t>
            </a:r>
            <a:r>
              <a:rPr lang="id"/>
              <a:t>(korelasi = 0.11)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Korelasi negative: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"/>
              <a:t>‘IsActiveMember’ (korelasi = -0.16)</a:t>
            </a:r>
            <a:endParaRPr/>
          </a:p>
        </p:txBody>
      </p:sp>
      <p:pic>
        <p:nvPicPr>
          <p:cNvPr id="432" name="Google Shape;4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50" y="834300"/>
            <a:ext cx="3747718" cy="39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75" y="541775"/>
            <a:ext cx="5771801" cy="460172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1"/>
          <p:cNvSpPr txBox="1"/>
          <p:nvPr/>
        </p:nvSpPr>
        <p:spPr>
          <a:xfrm>
            <a:off x="395175" y="0"/>
            <a:ext cx="719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Fitur Asli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74" y="587025"/>
            <a:ext cx="5655974" cy="455646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2"/>
          <p:cNvSpPr txBox="1"/>
          <p:nvPr/>
        </p:nvSpPr>
        <p:spPr>
          <a:xfrm>
            <a:off x="395175" y="0"/>
            <a:ext cx="719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Fitur Extraction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0" y="605125"/>
            <a:ext cx="6789626" cy="45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3"/>
          <p:cNvSpPr txBox="1"/>
          <p:nvPr/>
        </p:nvSpPr>
        <p:spPr>
          <a:xfrm>
            <a:off x="395175" y="0"/>
            <a:ext cx="719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Fitur Tambahan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/>
        </p:nvSpPr>
        <p:spPr>
          <a:xfrm>
            <a:off x="395175" y="0"/>
            <a:ext cx="719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Sampel Learning Curve</a:t>
            </a:r>
            <a:endParaRPr/>
          </a:p>
        </p:txBody>
      </p:sp>
      <p:pic>
        <p:nvPicPr>
          <p:cNvPr id="456" name="Google Shape;4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270775"/>
            <a:ext cx="38481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425" y="1270775"/>
            <a:ext cx="4048278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/>
        </p:nvSpPr>
        <p:spPr>
          <a:xfrm>
            <a:off x="395175" y="0"/>
            <a:ext cx="719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Sampel Learning Curve</a:t>
            </a:r>
            <a:endParaRPr/>
          </a:p>
        </p:txBody>
      </p:sp>
      <p:pic>
        <p:nvPicPr>
          <p:cNvPr id="463" name="Google Shape;4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075425"/>
            <a:ext cx="400050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00" y="1075425"/>
            <a:ext cx="4230012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/>
        </p:nvSpPr>
        <p:spPr>
          <a:xfrm>
            <a:off x="781294" y="1320525"/>
            <a:ext cx="7899900" cy="23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Masalah churn pada nasabah kartu kredit merupakan isu yang sangat umum untuk dihadapi lembaga keuangan.</a:t>
            </a:r>
            <a:r>
              <a:rPr b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Churn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terjadi ketika nasabah memutuskan untuk </a:t>
            </a:r>
            <a:r>
              <a:rPr b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berhenti 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menggunakan produk dan layanan dari bank , termasuk kartu kredit. Hal ini </a:t>
            </a:r>
            <a:r>
              <a:rPr b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berdampak negatif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terhadap finansial bank karena dapat menyebabkan penurunan pendapatan hingga kerugian kerugian. Selain itu, </a:t>
            </a:r>
            <a:r>
              <a:rPr b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biaya untuk mendapatkan nasabah baru cenderung lebih tinggi 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dibandingkan mempertahankan nasabah lama.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781290" y="522482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/>
            </a:pP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/>
          <p:nvPr/>
        </p:nvSpPr>
        <p:spPr>
          <a:xfrm>
            <a:off x="395175" y="0"/>
            <a:ext cx="719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5" y="762500"/>
            <a:ext cx="556260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/>
          <p:nvPr/>
        </p:nvSpPr>
        <p:spPr>
          <a:xfrm>
            <a:off x="741090" y="80482"/>
            <a:ext cx="777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5.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Executive Summary &amp; Recommendation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25" y="680800"/>
            <a:ext cx="7212126" cy="41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/>
        </p:nvSpPr>
        <p:spPr>
          <a:xfrm>
            <a:off x="781319" y="975625"/>
            <a:ext cx="7899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</a:t>
            </a:r>
            <a:r>
              <a:rPr b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hurn rate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pada nasabah kartu kredit di sebuah bank dalam jangka waktu tertentu mencapai sebesar </a:t>
            </a:r>
            <a:r>
              <a:rPr b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20,37%.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Bila tidak ditindak, </a:t>
            </a:r>
            <a:r>
              <a:rPr b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bank akan mengalami kerugian yang semakin besar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714025" y="443425"/>
            <a:ext cx="2734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Case Study</a:t>
            </a:r>
            <a:endParaRPr b="1" sz="24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714025" y="1654775"/>
            <a:ext cx="2734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endParaRPr b="1" sz="24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781319" y="2111375"/>
            <a:ext cx="789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i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</a:t>
            </a:r>
            <a:r>
              <a:rPr b="1" i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nalytical approach</a:t>
            </a:r>
            <a:r>
              <a:rPr i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yang akan dilakukan 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bertujuan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 </a:t>
            </a:r>
            <a:r>
              <a:rPr b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mengurangi atau menurunkan tingkat churn. 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Google Shape;143;p30"/>
          <p:cNvSpPr txBox="1"/>
          <p:nvPr/>
        </p:nvSpPr>
        <p:spPr>
          <a:xfrm>
            <a:off x="714025" y="2413150"/>
            <a:ext cx="2734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b="1" sz="24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857250" y="2866125"/>
            <a:ext cx="7899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</a:t>
            </a:r>
            <a:r>
              <a:rPr b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Mengidentifikasi faktor-faktor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mempengaruhi nasabah untuk churn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</a:t>
            </a:r>
            <a:r>
              <a:rPr b="1"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Membangun model machine learning (ML)</a:t>
            </a: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akurat yang dapat memprediksi nasabah yang berpotensi churn berdasarkan faktor-faktor yang ada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Google Shape;145;p30"/>
          <p:cNvSpPr txBox="1"/>
          <p:nvPr/>
        </p:nvSpPr>
        <p:spPr>
          <a:xfrm>
            <a:off x="714025" y="3928125"/>
            <a:ext cx="2734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Metric</a:t>
            </a:r>
            <a:endParaRPr b="1" sz="24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857244" y="4382875"/>
            <a:ext cx="789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Churn Rate (%)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rgbClr val="0198A3"/>
                </a:solidFill>
              </a:rPr>
              <a:t>2. EDA &amp; Insight</a:t>
            </a:r>
            <a:endParaRPr sz="2400">
              <a:solidFill>
                <a:srgbClr val="0198A3"/>
              </a:solidFill>
            </a:endParaRPr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641125" y="3794800"/>
            <a:ext cx="8191200" cy="12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Analysis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Mayoritas nasabah customer yang ada berada pada umur </a:t>
            </a:r>
            <a:r>
              <a:rPr b="1" lang="id"/>
              <a:t>30 - 40 tahun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Mayoritas nasabah bank yang ada merupakan nasabah yang tergolong </a:t>
            </a:r>
            <a:r>
              <a:rPr b="1" lang="id"/>
              <a:t>aktif, </a:t>
            </a:r>
            <a:r>
              <a:rPr lang="id"/>
              <a:t>berjenis kelamin </a:t>
            </a:r>
            <a:r>
              <a:rPr b="1" lang="id"/>
              <a:t>laki-laki</a:t>
            </a:r>
            <a:r>
              <a:rPr lang="id"/>
              <a:t>, dan </a:t>
            </a:r>
            <a:r>
              <a:rPr b="1" lang="id"/>
              <a:t>memiliki 1 produk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Sekitar </a:t>
            </a:r>
            <a:r>
              <a:rPr b="1" lang="id"/>
              <a:t>2,037 (20.37%) nasabah churn</a:t>
            </a:r>
            <a:r>
              <a:rPr lang="id"/>
              <a:t> dari total 10,000 customer yang ada</a:t>
            </a:r>
            <a:endParaRPr/>
          </a:p>
        </p:txBody>
      </p:sp>
      <p:pic>
        <p:nvPicPr>
          <p:cNvPr id="153" name="Google Shape;153;p31"/>
          <p:cNvPicPr preferRelativeResize="0"/>
          <p:nvPr/>
        </p:nvPicPr>
        <p:blipFill rotWithShape="1">
          <a:blip r:embed="rId3">
            <a:alphaModFix/>
          </a:blip>
          <a:srcRect b="0" l="17070" r="66647" t="0"/>
          <a:stretch/>
        </p:blipFill>
        <p:spPr>
          <a:xfrm>
            <a:off x="5607525" y="1231288"/>
            <a:ext cx="1475044" cy="2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1"/>
          <p:cNvPicPr preferRelativeResize="0"/>
          <p:nvPr/>
        </p:nvPicPr>
        <p:blipFill rotWithShape="1">
          <a:blip r:embed="rId3">
            <a:alphaModFix/>
          </a:blip>
          <a:srcRect b="0" l="50303" r="33414" t="0"/>
          <a:stretch/>
        </p:blipFill>
        <p:spPr>
          <a:xfrm>
            <a:off x="2061425" y="1231288"/>
            <a:ext cx="1475044" cy="23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/>
          <p:cNvPicPr preferRelativeResize="0"/>
          <p:nvPr/>
        </p:nvPicPr>
        <p:blipFill rotWithShape="1">
          <a:blip r:embed="rId3">
            <a:alphaModFix/>
          </a:blip>
          <a:srcRect b="0" l="83717" r="0" t="0"/>
          <a:stretch/>
        </p:blipFill>
        <p:spPr>
          <a:xfrm>
            <a:off x="7281933" y="1231302"/>
            <a:ext cx="1475044" cy="234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 rotWithShape="1">
          <a:blip r:embed="rId4">
            <a:alphaModFix/>
          </a:blip>
          <a:srcRect b="0" l="20589" r="59267" t="0"/>
          <a:stretch/>
        </p:blipFill>
        <p:spPr>
          <a:xfrm>
            <a:off x="860450" y="1017725"/>
            <a:ext cx="943165" cy="27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 rotWithShape="1">
          <a:blip r:embed="rId3">
            <a:alphaModFix/>
          </a:blip>
          <a:srcRect b="0" l="67175" r="16693" t="0"/>
          <a:stretch/>
        </p:blipFill>
        <p:spPr>
          <a:xfrm>
            <a:off x="3794250" y="1231300"/>
            <a:ext cx="1555500" cy="23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/>
          <p:nvPr/>
        </p:nvSpPr>
        <p:spPr>
          <a:xfrm>
            <a:off x="2680825" y="3218525"/>
            <a:ext cx="6837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7935750" y="3218525"/>
            <a:ext cx="6837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/>
        </p:nvSpPr>
        <p:spPr>
          <a:xfrm>
            <a:off x="2680825" y="3125975"/>
            <a:ext cx="40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>
                <a:solidFill>
                  <a:srgbClr val="454545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900">
              <a:solidFill>
                <a:srgbClr val="4545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3087925" y="3125975"/>
            <a:ext cx="40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>
                <a:solidFill>
                  <a:srgbClr val="454545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 sz="900">
              <a:solidFill>
                <a:srgbClr val="4545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7935750" y="3125975"/>
            <a:ext cx="40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>
                <a:solidFill>
                  <a:srgbClr val="454545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 sz="900">
              <a:solidFill>
                <a:srgbClr val="4545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8277600" y="3125975"/>
            <a:ext cx="40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>
                <a:solidFill>
                  <a:srgbClr val="454545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 sz="900">
              <a:solidFill>
                <a:srgbClr val="4545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439350" y="140225"/>
            <a:ext cx="839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rgbClr val="0198A3"/>
                </a:solidFill>
              </a:rPr>
              <a:t>2. EDA &amp; Insight</a:t>
            </a:r>
            <a:endParaRPr sz="2400">
              <a:solidFill>
                <a:srgbClr val="0198A3"/>
              </a:solidFill>
            </a:endParaRPr>
          </a:p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311700" y="560525"/>
            <a:ext cx="8520900" cy="4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 sz="1500"/>
              <a:t>Kelompok umur manakah yang paling banyak memiliki customer churn?</a:t>
            </a:r>
            <a:endParaRPr b="1" sz="1500"/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/>
              <a:t>Berdasarkan Jurnal Urgensi Revisi Undang-Undang tentang Kesejahteraan Lanjut Usia (</a:t>
            </a:r>
            <a:r>
              <a:rPr lang="id" sz="1200" u="sng">
                <a:solidFill>
                  <a:schemeClr val="hlink"/>
                </a:solidFill>
                <a:hlinkClick r:id="rId3"/>
              </a:rPr>
              <a:t>http://jurnal.dpr.go.id/index.php/aspirasi/index</a:t>
            </a:r>
            <a:r>
              <a:rPr lang="id" sz="1200"/>
              <a:t>) </a:t>
            </a:r>
            <a:endParaRPr sz="1200"/>
          </a:p>
          <a:p>
            <a:pPr indent="0" lvl="0" marL="139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/>
              <a:t>Penentuan range umur dapat dikelompokkan sebagai berikut:</a:t>
            </a:r>
            <a:endParaRPr sz="12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id" sz="1200"/>
              <a:t>Umur 12 - 25  = Remaja (teenager)</a:t>
            </a:r>
            <a:endParaRPr sz="12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id" sz="1200"/>
              <a:t>Umur 26 - 45  = Dewasa (adult)</a:t>
            </a:r>
            <a:endParaRPr sz="12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id" sz="1200"/>
              <a:t>Umur 46 - 65  = Lansia (elderly)</a:t>
            </a:r>
            <a:endParaRPr sz="12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id" sz="1200"/>
              <a:t>Umur &gt; 65  = Manula (seniors)</a:t>
            </a:r>
            <a:endParaRPr sz="12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4450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/>
              <a:t>Dari grafik diatas, terlihat bahwa paling banyak customer churn adalah kelompok </a:t>
            </a:r>
            <a:r>
              <a:rPr b="1" lang="id" sz="1200"/>
              <a:t>Adult</a:t>
            </a:r>
            <a:r>
              <a:rPr lang="id" sz="1200"/>
              <a:t> dan </a:t>
            </a:r>
            <a:r>
              <a:rPr b="1" lang="id" sz="1200"/>
              <a:t>Eldery</a:t>
            </a:r>
            <a:endParaRPr sz="1200"/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00" y="2249725"/>
            <a:ext cx="7949825" cy="25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416750" y="314600"/>
            <a:ext cx="8650500" cy="49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Arial"/>
                <a:ea typeface="Arial"/>
                <a:cs typeface="Arial"/>
                <a:sym typeface="Arial"/>
              </a:rPr>
              <a:t>Customer Bank yang churn berdasarkan keaktifan member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/>
              <a:t>Dari grafik diatas terlihat bahwa </a:t>
            </a:r>
            <a:r>
              <a:rPr b="1" lang="id" sz="1200"/>
              <a:t>customer yang bukan member aktif</a:t>
            </a:r>
            <a:r>
              <a:rPr lang="id" sz="1200"/>
              <a:t> (63,9 %) lebih banyak yang churn dibanding dengan yang </a:t>
            </a:r>
            <a:r>
              <a:rPr b="1" lang="id" sz="1200"/>
              <a:t>aktif</a:t>
            </a:r>
            <a:r>
              <a:rPr lang="id" sz="1200"/>
              <a:t> (36,1 %)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Arial"/>
                <a:ea typeface="Arial"/>
                <a:cs typeface="Arial"/>
                <a:sym typeface="Arial"/>
              </a:rPr>
              <a:t>Customer Bank yang churn berdasarkan gender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/>
              <a:t>Dari grafik diatas terlihat bahwa </a:t>
            </a:r>
            <a:r>
              <a:rPr b="1" lang="id" sz="1200"/>
              <a:t>customer perempuan (female) sebesar 55,9% </a:t>
            </a:r>
            <a:r>
              <a:rPr lang="id" sz="1200"/>
              <a:t>lebih banyak yang churn dibanding laki-laki (male) sebesar 44,1 %</a:t>
            </a:r>
            <a:endParaRPr sz="1200"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875" y="666450"/>
            <a:ext cx="4206241" cy="15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875" y="2998525"/>
            <a:ext cx="3898678" cy="15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311700" y="188525"/>
            <a:ext cx="8520600" cy="50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latin typeface="Arial"/>
                <a:ea typeface="Arial"/>
                <a:cs typeface="Arial"/>
                <a:sym typeface="Arial"/>
              </a:rPr>
              <a:t>Customer Bank berdasarkan Kepemilikan Produk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/>
              <a:t>Dari grafik diatas terlihat bahwa paling banyak customer bank memiliki</a:t>
            </a:r>
            <a:r>
              <a:rPr b="1" lang="id" sz="1200"/>
              <a:t> 1 jenis produk </a:t>
            </a:r>
            <a:r>
              <a:rPr lang="id" sz="1200"/>
              <a:t>yaitu sebanyak</a:t>
            </a:r>
            <a:r>
              <a:rPr b="1" lang="id" sz="1200"/>
              <a:t> 5.084 customer. </a:t>
            </a:r>
            <a:r>
              <a:rPr lang="id" sz="1200"/>
              <a:t>Tetapi untuk presentasi customer bank yang churn paling banyak adalah customer yang memiliki</a:t>
            </a:r>
            <a:r>
              <a:rPr b="1" lang="id" sz="1200"/>
              <a:t> 4 produk.</a:t>
            </a:r>
            <a:r>
              <a:rPr lang="id" sz="1200"/>
              <a:t>.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63" y="734924"/>
            <a:ext cx="7522475" cy="34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88" name="Google Shape;188;p35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873100" y="674875"/>
            <a:ext cx="7715251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/>
        </p:nvSpPr>
        <p:spPr>
          <a:xfrm>
            <a:off x="781300" y="304900"/>
            <a:ext cx="55143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1" i="0" lang="id" sz="2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928200" y="975825"/>
            <a:ext cx="3548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Montserrat"/>
              <a:buChar char="●"/>
            </a:pPr>
            <a:r>
              <a:rPr b="1" lang="id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Handle Missing Value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Montserrat"/>
              <a:buChar char="●"/>
            </a:pPr>
            <a:r>
              <a:rPr b="1" lang="id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Handle Duplicated Data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Montserrat"/>
              <a:buChar char="●"/>
            </a:pPr>
            <a:r>
              <a:rPr b="1" lang="id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Handle Outlier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5"/>
          <p:cNvSpPr txBox="1"/>
          <p:nvPr/>
        </p:nvSpPr>
        <p:spPr>
          <a:xfrm>
            <a:off x="4509975" y="968925"/>
            <a:ext cx="3548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sz="2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Montserrat"/>
              <a:buChar char="●"/>
            </a:pPr>
            <a:r>
              <a:rPr b="1" lang="id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Feature Selection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Montserrat"/>
              <a:buChar char="●"/>
            </a:pPr>
            <a:r>
              <a:rPr b="1" lang="id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Montserrat"/>
              <a:buChar char="●"/>
            </a:pPr>
            <a:r>
              <a:rPr b="1" lang="id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Feature Encoding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Montserrat"/>
              <a:buChar char="●"/>
            </a:pPr>
            <a:r>
              <a:rPr b="1" lang="id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Feature Transformation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Montserrat"/>
              <a:buChar char="●"/>
            </a:pPr>
            <a:r>
              <a:rPr b="1" lang="id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Handle Class Imbalance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